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p:sldMasterIdLst>
    <p:sldMasterId id="2147483649" r:id="rId1"/>
  </p:sldMasterIdLst>
  <p:notesMasterIdLst>
    <p:notesMasterId r:id="rId110"/>
  </p:notesMasterIdLst>
  <p:handoutMasterIdLst>
    <p:handoutMasterId r:id="rId111"/>
  </p:handoutMasterIdLst>
  <p:sldIdLst>
    <p:sldId id="559" r:id="rId2"/>
    <p:sldId id="514" r:id="rId3"/>
    <p:sldId id="598" r:id="rId4"/>
    <p:sldId id="629" r:id="rId5"/>
    <p:sldId id="630" r:id="rId6"/>
    <p:sldId id="628" r:id="rId7"/>
    <p:sldId id="631" r:id="rId8"/>
    <p:sldId id="638" r:id="rId9"/>
    <p:sldId id="639" r:id="rId10"/>
    <p:sldId id="640" r:id="rId11"/>
    <p:sldId id="641" r:id="rId12"/>
    <p:sldId id="642" r:id="rId13"/>
    <p:sldId id="643" r:id="rId14"/>
    <p:sldId id="644" r:id="rId15"/>
    <p:sldId id="645" r:id="rId16"/>
    <p:sldId id="646" r:id="rId17"/>
    <p:sldId id="585" r:id="rId18"/>
    <p:sldId id="599" r:id="rId19"/>
    <p:sldId id="654" r:id="rId20"/>
    <p:sldId id="653" r:id="rId21"/>
    <p:sldId id="575" r:id="rId22"/>
    <p:sldId id="576" r:id="rId23"/>
    <p:sldId id="577" r:id="rId24"/>
    <p:sldId id="574" r:id="rId25"/>
    <p:sldId id="601" r:id="rId26"/>
    <p:sldId id="602" r:id="rId27"/>
    <p:sldId id="603" r:id="rId28"/>
    <p:sldId id="604" r:id="rId29"/>
    <p:sldId id="583" r:id="rId30"/>
    <p:sldId id="632" r:id="rId31"/>
    <p:sldId id="655" r:id="rId32"/>
    <p:sldId id="578" r:id="rId33"/>
    <p:sldId id="656" r:id="rId34"/>
    <p:sldId id="580" r:id="rId35"/>
    <p:sldId id="584" r:id="rId36"/>
    <p:sldId id="586" r:id="rId37"/>
    <p:sldId id="587" r:id="rId38"/>
    <p:sldId id="589" r:id="rId39"/>
    <p:sldId id="588" r:id="rId40"/>
    <p:sldId id="590" r:id="rId41"/>
    <p:sldId id="658" r:id="rId42"/>
    <p:sldId id="591" r:id="rId43"/>
    <p:sldId id="592" r:id="rId44"/>
    <p:sldId id="600" r:id="rId45"/>
    <p:sldId id="593" r:id="rId46"/>
    <p:sldId id="606" r:id="rId47"/>
    <p:sldId id="607" r:id="rId48"/>
    <p:sldId id="579" r:id="rId49"/>
    <p:sldId id="594" r:id="rId50"/>
    <p:sldId id="608" r:id="rId51"/>
    <p:sldId id="605" r:id="rId52"/>
    <p:sldId id="610" r:id="rId53"/>
    <p:sldId id="609" r:id="rId54"/>
    <p:sldId id="657" r:id="rId55"/>
    <p:sldId id="611" r:id="rId56"/>
    <p:sldId id="616" r:id="rId57"/>
    <p:sldId id="613" r:id="rId58"/>
    <p:sldId id="633" r:id="rId59"/>
    <p:sldId id="615" r:id="rId60"/>
    <p:sldId id="676" r:id="rId61"/>
    <p:sldId id="677" r:id="rId62"/>
    <p:sldId id="678" r:id="rId63"/>
    <p:sldId id="612" r:id="rId64"/>
    <p:sldId id="617" r:id="rId65"/>
    <p:sldId id="618" r:id="rId66"/>
    <p:sldId id="619" r:id="rId67"/>
    <p:sldId id="620" r:id="rId68"/>
    <p:sldId id="621" r:id="rId69"/>
    <p:sldId id="648" r:id="rId70"/>
    <p:sldId id="622" r:id="rId71"/>
    <p:sldId id="623" r:id="rId72"/>
    <p:sldId id="624" r:id="rId73"/>
    <p:sldId id="625" r:id="rId74"/>
    <p:sldId id="626" r:id="rId75"/>
    <p:sldId id="288" r:id="rId76"/>
    <p:sldId id="289" r:id="rId77"/>
    <p:sldId id="627" r:id="rId78"/>
    <p:sldId id="286" r:id="rId79"/>
    <p:sldId id="287" r:id="rId80"/>
    <p:sldId id="290" r:id="rId81"/>
    <p:sldId id="291" r:id="rId82"/>
    <p:sldId id="634" r:id="rId83"/>
    <p:sldId id="635" r:id="rId84"/>
    <p:sldId id="636" r:id="rId85"/>
    <p:sldId id="661" r:id="rId86"/>
    <p:sldId id="292" r:id="rId87"/>
    <p:sldId id="637" r:id="rId88"/>
    <p:sldId id="649" r:id="rId89"/>
    <p:sldId id="294" r:id="rId90"/>
    <p:sldId id="295" r:id="rId91"/>
    <p:sldId id="296" r:id="rId92"/>
    <p:sldId id="595" r:id="rId93"/>
    <p:sldId id="596" r:id="rId94"/>
    <p:sldId id="597" r:id="rId95"/>
    <p:sldId id="652" r:id="rId96"/>
    <p:sldId id="659" r:id="rId97"/>
    <p:sldId id="660" r:id="rId98"/>
    <p:sldId id="679" r:id="rId99"/>
    <p:sldId id="664" r:id="rId100"/>
    <p:sldId id="665" r:id="rId101"/>
    <p:sldId id="666" r:id="rId102"/>
    <p:sldId id="668" r:id="rId103"/>
    <p:sldId id="669" r:id="rId104"/>
    <p:sldId id="670" r:id="rId105"/>
    <p:sldId id="671" r:id="rId106"/>
    <p:sldId id="675" r:id="rId107"/>
    <p:sldId id="673" r:id="rId108"/>
    <p:sldId id="674" r:id="rId109"/>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4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B2B2B2"/>
    <a:srgbClr val="FFCCCC"/>
    <a:srgbClr val="FFCC99"/>
    <a:srgbClr val="FF3300"/>
    <a:srgbClr val="0000FF"/>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0931" autoAdjust="0"/>
  </p:normalViewPr>
  <p:slideViewPr>
    <p:cSldViewPr snapToGrid="0">
      <p:cViewPr varScale="1">
        <p:scale>
          <a:sx n="95" d="100"/>
          <a:sy n="95" d="100"/>
        </p:scale>
        <p:origin x="1584" y="168"/>
      </p:cViewPr>
      <p:guideLst>
        <p:guide orient="horz" pos="2016"/>
        <p:guide pos="432"/>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8592"/>
    </p:cViewPr>
  </p:sorterViewPr>
  <p:notesViewPr>
    <p:cSldViewPr snapToGrid="0">
      <p:cViewPr>
        <p:scale>
          <a:sx n="75" d="100"/>
          <a:sy n="75" d="100"/>
        </p:scale>
        <p:origin x="-6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Eastwood's ECO 486 Notes</a:t>
            </a:r>
          </a:p>
        </p:txBody>
      </p:sp>
      <p:sp>
        <p:nvSpPr>
          <p:cNvPr id="3075" name="Rectangle 3"/>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Non-tariff Barriers and Arguments for Protection</a:t>
            </a:r>
          </a:p>
        </p:txBody>
      </p:sp>
      <p:sp>
        <p:nvSpPr>
          <p:cNvPr id="3076" name="Rectangle 4"/>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BA7E6C-DB69-49B8-9A1C-00246198C1E9}" type="slidenum">
              <a:rPr lang="en-US"/>
              <a:pPr/>
              <a:t>‹#›</a:t>
            </a:fld>
            <a:endParaRPr lang="en-US"/>
          </a:p>
        </p:txBody>
      </p:sp>
    </p:spTree>
    <p:extLst>
      <p:ext uri="{BB962C8B-B14F-4D97-AF65-F5344CB8AC3E}">
        <p14:creationId xmlns:p14="http://schemas.microsoft.com/office/powerpoint/2010/main" val="276748165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5-04-18T17:39:50.944"/>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49,'24'0,"-24"0,0 25,0-25,0 0,0 25,0 0,0 0,0 0,0-25,0 25,0 0,0 0,0 0,0-25,0 25,0 24,0 1,25-25,-25-25,0 25,0 0,0 0,0 0,0-25,0 25,0 0,0 0,0-25,0 0,0 25,0-1,0-48,0 24,0-25,0 0,0 0,0 25,0-25,0 0,0 0,0 25,0-25,0 0,0 25,0-25,0 25,25 0,-25-25,0 25,25 0,-25-25,0 25,25 0,0 0,-25-24,0 24,0-25,0 25,0-25,0 25,24 0,1 0,0 0,0 0,-25 0,0 25,0-25,0 0,0 25,0-1,0 1,25 0,-25-25,0 25,25 0,-25 0,0 0,0-25,0 25,0 0,0 0,0 0,0-25,0 25,0-1,-25-24,0 0,0 0,0 0,0 0,25 0,-24 0,-1 0,0 0,0 0</inkml:trace>
  <inkml:trace contextRef="#ctx0" brushRef="#br0" timeOffset="3695">571 199,'0'0,"0"25,0 0,0 0,0 0,0-25,0 25,0-1,0 1,0 0,0-25,0 25,0 0,0 0,0 0,0-25,-25 0</inkml:trace>
  <inkml:trace contextRef="#ctx0" brushRef="#br0" timeOffset="4777">497 373,'0'0,"24"0,1 0,0 0,0 0,-25 0,25 0,0 0,-1 0,1 0</inkml:trace>
  <inkml:trace contextRef="#ctx0" brushRef="#br0" timeOffset="6840">1043 249,'-25'0,"1"0,24 0,-25 0,0 0,0 0,25 0,-25 0,25 0,0 25,-25-25,25 0,-25 0,25 0,-24 25,24 0,0-1,0 1,0-25,0 25,0 0,0 0,0 0,0-25,0 0,0 0,0 25,0-25,0 0,0 0,24 0,-24 25,0-25,25 0,0 0,-25 0,0 0,25 0,0 0,0 0,0 0,-25 0,0-25,0 25,0-25,0 0,0 0,0 0,0 0,0 25,0-25,0 1,0-1,0 0,0 25,0-25,0 0,0 0,0 0,0 0,0 25,0-25,0 0,0 0,0 0,0 25,0-25,0 1,0 24,0 24,0 1,0 0,0 0,0-25,0 25,0-25,0 0,0 25,0-25,0 0,0 25,0 0,0 0,0 0,0-25,0 25,0 0,0 0,0-25,0 0,0 24,0-24,0 0,0 25,0 0,0 0,0 0,0-25,0 25,0 0,0-25,0 0,0 25,0-25,0 0,0 25,24 0,1-25,0 0,0 0,-25-25</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5-04-18T17:40:33.236"/>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325 0,'-25'0,"0"0,0 0,25 0,-25 0,0 0,0 0,0 0,0 0,25 0,-25 0,0 0,0 0,0 0,25 0,-25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5-04-18T17:40:36.130"/>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149-1,'-25'0,"0"0,0 0,0 0,1 0,24 0,-25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5-04-18T17:40:47.817"/>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99,'26'0,"-26"0,0 25,0-1,0 1,0 0,0-25,0 25,0-1,0 1,0 0,0-25,0 0,0 0,0 25,0-1,0 1,0 0,0-25,25 0,1 0,-1 0,0 0,-25 0</inkml:trace>
  <inkml:trace contextRef="#ctx0" brushRef="#br0" timeOffset="11137">26 0</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05-04-18T17:40:50.131"/>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74 123,'0'0,"0"25,0 0,0 0,0-1,0-24,0 25,0 0,0-1,0 1</inkml:trace>
  <inkml:trace contextRef="#ctx0" brushRef="#br0" timeOffset="2533">0 222,'0'0,"25"0,-25 0,0 0,25 0,-1 0,1 0,0 0,0 0,-1 0,1 0,0 0,-25 0</inkml:trace>
  <inkml:trace contextRef="#ctx0" brushRef="#br0" timeOffset="4506">594 123,'0'0,"0"0,0 25,0 0,0 0,0-1,0-24,0 25,0 0,0-1,0 1,0-25,0 25,0 0,0-1,0 1,0-25,0 25,0-1,0 1,0 0,-24-25,-1 0,25 0,-25 0,0 0,0 0,25 0,-24 0,-1 0,25 0,-25 0,0 0</inkml:trace>
  <inkml:trace contextRef="#ctx0" brushRef="#br0" timeOffset="6409">570 0,'24'0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Eastwood's ECO 486 Notes</a:t>
            </a:r>
          </a:p>
        </p:txBody>
      </p:sp>
      <p:sp>
        <p:nvSpPr>
          <p:cNvPr id="137219"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469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7222"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Non-tariff Barriers and Arguments for Protection</a:t>
            </a:r>
          </a:p>
        </p:txBody>
      </p:sp>
      <p:sp>
        <p:nvSpPr>
          <p:cNvPr id="137223"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100A849A-A57D-45A9-BD63-E9209131DA77}" type="slidenum">
              <a:rPr lang="en-US"/>
              <a:pPr/>
              <a:t>‹#›</a:t>
            </a:fld>
            <a:endParaRPr lang="en-US"/>
          </a:p>
        </p:txBody>
      </p:sp>
    </p:spTree>
    <p:extLst>
      <p:ext uri="{BB962C8B-B14F-4D97-AF65-F5344CB8AC3E}">
        <p14:creationId xmlns:p14="http://schemas.microsoft.com/office/powerpoint/2010/main" val="134817547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ncyclopedia.com/printable.aspx?id=1O999:phytosanitary"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del.icio.us/post" TargetMode="External"/><Relationship Id="rId4" Type="http://schemas.openxmlformats.org/officeDocument/2006/relationships/hyperlink" Target="http://digg.com/submit?phase=2&amp;url=http://www.encyclopedia.com/doc/1O999-phytosanitary.html&amp;title=phytosanitary&amp;bodytext=%0a++++++%3cp%3e%3cspan+style%3d%22display:inline;font-size:105%25;font-weight:bold;%22%3ephy%26#xB7;to%26#xB7;san%26#xB7;i%26#xB7;tar%26#xB7;y+&lt;/span&gt;+/+&lt;span+style%3d&quot;font-family:Lucida+Sans+Unicode;&quot;&gt;%26#x2CC;f%26#x12B;t%26#x14D;%26#x2C8;saniter%26#x113;&lt;/span&gt;/++&lt;span+style%3d&quot;display:block;+margin-left:1em;+text-indent:-1.5em;+counter-reset:subsense;&quot;&gt;%26#x2022;+adj.++(of+agricultural+goods..." TargetMode="Externa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3" Type="http://schemas.openxmlformats.org/officeDocument/2006/relationships/hyperlink" Target="http://www.m-w.com/cgi-bin/dictionary?book=Dictionary&amp;va=bribery" TargetMode="External"/><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1571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1571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4E13A30-2E47-4220-9D02-570C6F8D6569}" type="slidenum">
              <a:rPr lang="en-US" sz="1200"/>
              <a:pPr eaLnBrk="1" hangingPunct="1"/>
              <a:t>2</a:t>
            </a:fld>
            <a:endParaRPr lang="en-US" sz="1200"/>
          </a:p>
        </p:txBody>
      </p:sp>
      <p:sp>
        <p:nvSpPr>
          <p:cNvPr id="115717" name="Rectangle 2"/>
          <p:cNvSpPr>
            <a:spLocks noGrp="1" noRot="1" noChangeAspect="1" noChangeArrowheads="1" noTextEdit="1"/>
          </p:cNvSpPr>
          <p:nvPr>
            <p:ph type="sldImg"/>
          </p:nvPr>
        </p:nvSpPr>
        <p:spPr>
          <a:ln/>
        </p:spPr>
      </p:sp>
      <p:sp>
        <p:nvSpPr>
          <p:cNvPr id="1157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176377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493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493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65E5CB6-BAB2-4F9D-A7DB-A0F6599F9D84}" type="slidenum">
              <a:rPr lang="en-US" sz="1200"/>
              <a:pPr eaLnBrk="1" hangingPunct="1"/>
              <a:t>20</a:t>
            </a:fld>
            <a:endParaRPr lang="en-US" sz="1200"/>
          </a:p>
        </p:txBody>
      </p:sp>
    </p:spTree>
    <p:extLst>
      <p:ext uri="{BB962C8B-B14F-4D97-AF65-F5344CB8AC3E}">
        <p14:creationId xmlns:p14="http://schemas.microsoft.com/office/powerpoint/2010/main" val="3723234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595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595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15B59A9-D016-435D-A865-7069AA017691}" type="slidenum">
              <a:rPr lang="en-US" sz="1200"/>
              <a:pPr eaLnBrk="1" hangingPunct="1"/>
              <a:t>21</a:t>
            </a:fld>
            <a:endParaRPr lang="en-US" sz="1200"/>
          </a:p>
        </p:txBody>
      </p:sp>
    </p:spTree>
    <p:extLst>
      <p:ext uri="{BB962C8B-B14F-4D97-AF65-F5344CB8AC3E}">
        <p14:creationId xmlns:p14="http://schemas.microsoft.com/office/powerpoint/2010/main" val="39725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697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698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07AF397-7B30-439E-8E73-C6D7448C6823}" type="slidenum">
              <a:rPr lang="en-US" sz="1200"/>
              <a:pPr eaLnBrk="1" hangingPunct="1"/>
              <a:t>22</a:t>
            </a:fld>
            <a:endParaRPr lang="en-US" sz="1200"/>
          </a:p>
        </p:txBody>
      </p:sp>
    </p:spTree>
    <p:extLst>
      <p:ext uri="{BB962C8B-B14F-4D97-AF65-F5344CB8AC3E}">
        <p14:creationId xmlns:p14="http://schemas.microsoft.com/office/powerpoint/2010/main" val="1370579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800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800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46C9066-3A78-4139-9ABF-95D0C292A699}" type="slidenum">
              <a:rPr lang="en-US" sz="1200"/>
              <a:pPr eaLnBrk="1" hangingPunct="1"/>
              <a:t>23</a:t>
            </a:fld>
            <a:endParaRPr lang="en-US" sz="1200"/>
          </a:p>
        </p:txBody>
      </p:sp>
    </p:spTree>
    <p:extLst>
      <p:ext uri="{BB962C8B-B14F-4D97-AF65-F5344CB8AC3E}">
        <p14:creationId xmlns:p14="http://schemas.microsoft.com/office/powerpoint/2010/main" val="1217972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902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902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FEF0FFF-F3C5-4112-85EA-8CB83FAF6357}" type="slidenum">
              <a:rPr lang="en-US" sz="1200"/>
              <a:pPr eaLnBrk="1" hangingPunct="1"/>
              <a:t>24</a:t>
            </a:fld>
            <a:endParaRPr lang="en-US" sz="1200"/>
          </a:p>
        </p:txBody>
      </p:sp>
    </p:spTree>
    <p:extLst>
      <p:ext uri="{BB962C8B-B14F-4D97-AF65-F5344CB8AC3E}">
        <p14:creationId xmlns:p14="http://schemas.microsoft.com/office/powerpoint/2010/main" val="116392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005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005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CFCEAEC-34D7-45C5-8436-3A8E02F9A093}" type="slidenum">
              <a:rPr lang="en-US" sz="1200"/>
              <a:pPr eaLnBrk="1" hangingPunct="1"/>
              <a:t>25</a:t>
            </a:fld>
            <a:endParaRPr lang="en-US" sz="1200"/>
          </a:p>
        </p:txBody>
      </p:sp>
    </p:spTree>
    <p:extLst>
      <p:ext uri="{BB962C8B-B14F-4D97-AF65-F5344CB8AC3E}">
        <p14:creationId xmlns:p14="http://schemas.microsoft.com/office/powerpoint/2010/main" val="2416594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107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107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9176933-32E4-4F51-AD89-E3CA21D6FE18}" type="slidenum">
              <a:rPr lang="en-US" sz="1200"/>
              <a:pPr eaLnBrk="1" hangingPunct="1"/>
              <a:t>26</a:t>
            </a:fld>
            <a:endParaRPr lang="en-US" sz="1200"/>
          </a:p>
        </p:txBody>
      </p:sp>
    </p:spTree>
    <p:extLst>
      <p:ext uri="{BB962C8B-B14F-4D97-AF65-F5344CB8AC3E}">
        <p14:creationId xmlns:p14="http://schemas.microsoft.com/office/powerpoint/2010/main" val="3840251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209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210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92E2785-E988-4F84-B3E6-C712465EFE11}" type="slidenum">
              <a:rPr lang="en-US" sz="1200"/>
              <a:pPr eaLnBrk="1" hangingPunct="1"/>
              <a:t>27</a:t>
            </a:fld>
            <a:endParaRPr lang="en-US" sz="1200"/>
          </a:p>
        </p:txBody>
      </p:sp>
    </p:spTree>
    <p:extLst>
      <p:ext uri="{BB962C8B-B14F-4D97-AF65-F5344CB8AC3E}">
        <p14:creationId xmlns:p14="http://schemas.microsoft.com/office/powerpoint/2010/main" val="963692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31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31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1CA3A7AB-32AB-48DA-BC17-9C380A5570D0}" type="slidenum">
              <a:rPr lang="en-US" sz="1200"/>
              <a:pPr eaLnBrk="1" hangingPunct="1"/>
              <a:t>28</a:t>
            </a:fld>
            <a:endParaRPr lang="en-US" sz="1200"/>
          </a:p>
        </p:txBody>
      </p:sp>
    </p:spTree>
    <p:extLst>
      <p:ext uri="{BB962C8B-B14F-4D97-AF65-F5344CB8AC3E}">
        <p14:creationId xmlns:p14="http://schemas.microsoft.com/office/powerpoint/2010/main" val="3480753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414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414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B5B035B6-E0ED-4E7B-9DF9-B7D7872C7A69}" type="slidenum">
              <a:rPr lang="en-US" sz="1200"/>
              <a:pPr eaLnBrk="1" hangingPunct="1"/>
              <a:t>29</a:t>
            </a:fld>
            <a:endParaRPr lang="en-US" sz="1200"/>
          </a:p>
        </p:txBody>
      </p:sp>
    </p:spTree>
    <p:extLst>
      <p:ext uri="{BB962C8B-B14F-4D97-AF65-F5344CB8AC3E}">
        <p14:creationId xmlns:p14="http://schemas.microsoft.com/office/powerpoint/2010/main" val="106341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1673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1674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34F1BF1-5BE5-47A7-94E4-208032AF8A3F}" type="slidenum">
              <a:rPr lang="en-US" sz="1200"/>
              <a:pPr eaLnBrk="1" hangingPunct="1"/>
              <a:t>3</a:t>
            </a:fld>
            <a:endParaRPr lang="en-US" sz="1200"/>
          </a:p>
        </p:txBody>
      </p:sp>
      <p:sp>
        <p:nvSpPr>
          <p:cNvPr id="116741" name="Rectangle 2"/>
          <p:cNvSpPr>
            <a:spLocks noGrp="1" noRot="1" noChangeAspect="1" noChangeArrowheads="1" noTextEdit="1"/>
          </p:cNvSpPr>
          <p:nvPr>
            <p:ph type="sldImg"/>
          </p:nvPr>
        </p:nvSpPr>
        <p:spPr>
          <a:solidFill>
            <a:srgbClr val="FFFFFF"/>
          </a:solidFill>
          <a:ln/>
        </p:spPr>
      </p:sp>
      <p:sp>
        <p:nvSpPr>
          <p:cNvPr id="11674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2172268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517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517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310175D-DBD6-4D36-AFA4-11729AA3E19C}" type="slidenum">
              <a:rPr lang="en-US" sz="1200"/>
              <a:pPr eaLnBrk="1" hangingPunct="1"/>
              <a:t>30</a:t>
            </a:fld>
            <a:endParaRPr lang="en-US" sz="1200"/>
          </a:p>
        </p:txBody>
      </p:sp>
    </p:spTree>
    <p:extLst>
      <p:ext uri="{BB962C8B-B14F-4D97-AF65-F5344CB8AC3E}">
        <p14:creationId xmlns:p14="http://schemas.microsoft.com/office/powerpoint/2010/main" val="4260557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619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619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7A496E6-9712-49BE-8A0A-64D83C02A034}" type="slidenum">
              <a:rPr lang="en-US" sz="1200"/>
              <a:pPr eaLnBrk="1" hangingPunct="1"/>
              <a:t>31</a:t>
            </a:fld>
            <a:endParaRPr lang="en-US" sz="1200"/>
          </a:p>
        </p:txBody>
      </p:sp>
    </p:spTree>
    <p:extLst>
      <p:ext uri="{BB962C8B-B14F-4D97-AF65-F5344CB8AC3E}">
        <p14:creationId xmlns:p14="http://schemas.microsoft.com/office/powerpoint/2010/main" val="3064245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721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722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E86A01B-B1A6-46A7-AC6C-4CD9B2CFC02F}" type="slidenum">
              <a:rPr lang="en-US" sz="1200"/>
              <a:pPr eaLnBrk="1" hangingPunct="1"/>
              <a:t>32</a:t>
            </a:fld>
            <a:endParaRPr lang="en-US" sz="1200"/>
          </a:p>
        </p:txBody>
      </p:sp>
    </p:spTree>
    <p:extLst>
      <p:ext uri="{BB962C8B-B14F-4D97-AF65-F5344CB8AC3E}">
        <p14:creationId xmlns:p14="http://schemas.microsoft.com/office/powerpoint/2010/main" val="3116862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824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824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BE804C4-AA9F-4B4A-9383-91A1E5499324}" type="slidenum">
              <a:rPr lang="en-US" sz="1200"/>
              <a:pPr eaLnBrk="1" hangingPunct="1"/>
              <a:t>33</a:t>
            </a:fld>
            <a:endParaRPr lang="en-US" sz="1200"/>
          </a:p>
        </p:txBody>
      </p:sp>
    </p:spTree>
    <p:extLst>
      <p:ext uri="{BB962C8B-B14F-4D97-AF65-F5344CB8AC3E}">
        <p14:creationId xmlns:p14="http://schemas.microsoft.com/office/powerpoint/2010/main" val="2402791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3926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3926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7B015EB-BF8B-4683-9CD8-6F4A677D4DBF}" type="slidenum">
              <a:rPr lang="en-US" sz="1200"/>
              <a:pPr eaLnBrk="1" hangingPunct="1"/>
              <a:t>34</a:t>
            </a:fld>
            <a:endParaRPr lang="en-US" sz="1200"/>
          </a:p>
        </p:txBody>
      </p:sp>
    </p:spTree>
    <p:extLst>
      <p:ext uri="{BB962C8B-B14F-4D97-AF65-F5344CB8AC3E}">
        <p14:creationId xmlns:p14="http://schemas.microsoft.com/office/powerpoint/2010/main" val="638437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02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02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3CAF5C1-D2A3-4A82-A1CE-379F733E5980}" type="slidenum">
              <a:rPr lang="en-US" sz="1200"/>
              <a:pPr eaLnBrk="1" hangingPunct="1"/>
              <a:t>35</a:t>
            </a:fld>
            <a:endParaRPr lang="en-US" sz="1200"/>
          </a:p>
        </p:txBody>
      </p:sp>
    </p:spTree>
    <p:extLst>
      <p:ext uri="{BB962C8B-B14F-4D97-AF65-F5344CB8AC3E}">
        <p14:creationId xmlns:p14="http://schemas.microsoft.com/office/powerpoint/2010/main" val="1392455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131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131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F306F3C-AA0F-4046-892E-8E60B186C59C}" type="slidenum">
              <a:rPr lang="en-US" sz="1200"/>
              <a:pPr eaLnBrk="1" hangingPunct="1"/>
              <a:t>36</a:t>
            </a:fld>
            <a:endParaRPr lang="en-US" sz="1200"/>
          </a:p>
        </p:txBody>
      </p:sp>
    </p:spTree>
    <p:extLst>
      <p:ext uri="{BB962C8B-B14F-4D97-AF65-F5344CB8AC3E}">
        <p14:creationId xmlns:p14="http://schemas.microsoft.com/office/powerpoint/2010/main" val="1539950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233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234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B7F4463-44A7-4BA2-A70A-06DBB06DB788}" type="slidenum">
              <a:rPr lang="en-US" sz="1200"/>
              <a:pPr eaLnBrk="1" hangingPunct="1"/>
              <a:t>37</a:t>
            </a:fld>
            <a:endParaRPr lang="en-US" sz="1200"/>
          </a:p>
        </p:txBody>
      </p:sp>
    </p:spTree>
    <p:extLst>
      <p:ext uri="{BB962C8B-B14F-4D97-AF65-F5344CB8AC3E}">
        <p14:creationId xmlns:p14="http://schemas.microsoft.com/office/powerpoint/2010/main" val="654044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336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336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A9A56CF6-F042-4843-82F5-8D78247FF23C}" type="slidenum">
              <a:rPr lang="en-US" sz="1200"/>
              <a:pPr eaLnBrk="1" hangingPunct="1"/>
              <a:t>38</a:t>
            </a:fld>
            <a:endParaRPr lang="en-US" sz="1200"/>
          </a:p>
        </p:txBody>
      </p:sp>
    </p:spTree>
    <p:extLst>
      <p:ext uri="{BB962C8B-B14F-4D97-AF65-F5344CB8AC3E}">
        <p14:creationId xmlns:p14="http://schemas.microsoft.com/office/powerpoint/2010/main" val="5294481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438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438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4F99A7D-502D-4B4C-94DF-D3312218D603}" type="slidenum">
              <a:rPr lang="en-US" sz="1200"/>
              <a:pPr eaLnBrk="1" hangingPunct="1"/>
              <a:t>39</a:t>
            </a:fld>
            <a:endParaRPr lang="en-US" sz="1200"/>
          </a:p>
        </p:txBody>
      </p:sp>
      <p:sp>
        <p:nvSpPr>
          <p:cNvPr id="144389"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4439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$14.</a:t>
            </a:r>
          </a:p>
          <a:p>
            <a:r>
              <a:rPr lang="en-US" smtClean="0"/>
              <a:t>3) Economic profit, the blue rectangle, is $12 million--the profit per car ($4,000) multiplied by 3,000 cars.</a:t>
            </a:r>
            <a:endParaRPr lang="en-US" u="sng" smtClean="0"/>
          </a:p>
          <a:p>
            <a:endParaRPr lang="en-US" u="sng" smtClean="0"/>
          </a:p>
        </p:txBody>
      </p:sp>
    </p:spTree>
    <p:extLst>
      <p:ext uri="{BB962C8B-B14F-4D97-AF65-F5344CB8AC3E}">
        <p14:creationId xmlns:p14="http://schemas.microsoft.com/office/powerpoint/2010/main" val="144421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1776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1776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41B8574-D933-40CC-99D8-368A6A974F48}" type="slidenum">
              <a:rPr lang="en-US" sz="1200"/>
              <a:pPr eaLnBrk="1" hangingPunct="1"/>
              <a:t>4</a:t>
            </a:fld>
            <a:endParaRPr lang="en-US" sz="1200"/>
          </a:p>
        </p:txBody>
      </p:sp>
      <p:sp>
        <p:nvSpPr>
          <p:cNvPr id="117765" name="Rectangle 2"/>
          <p:cNvSpPr>
            <a:spLocks noGrp="1" noRot="1" noChangeAspect="1" noChangeArrowheads="1" noTextEdit="1"/>
          </p:cNvSpPr>
          <p:nvPr>
            <p:ph type="sldImg"/>
          </p:nvPr>
        </p:nvSpPr>
        <p:spPr>
          <a:ln/>
        </p:spPr>
      </p:sp>
      <p:sp>
        <p:nvSpPr>
          <p:cNvPr id="1177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35117067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541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541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4201679-F33B-4144-8638-04C4D6FBBEDA}" type="slidenum">
              <a:rPr lang="en-US" sz="1200"/>
              <a:pPr eaLnBrk="1" hangingPunct="1"/>
              <a:t>40</a:t>
            </a:fld>
            <a:endParaRPr lang="en-US" sz="1200"/>
          </a:p>
        </p:txBody>
      </p:sp>
    </p:spTree>
    <p:extLst>
      <p:ext uri="{BB962C8B-B14F-4D97-AF65-F5344CB8AC3E}">
        <p14:creationId xmlns:p14="http://schemas.microsoft.com/office/powerpoint/2010/main" val="17120947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643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643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CAAA9FB-2AA1-4F09-8B6F-D830DC07C95E}" type="slidenum">
              <a:rPr lang="en-US" sz="1200"/>
              <a:pPr eaLnBrk="1" hangingPunct="1"/>
              <a:t>41</a:t>
            </a:fld>
            <a:endParaRPr lang="en-US" sz="1200"/>
          </a:p>
        </p:txBody>
      </p:sp>
      <p:sp>
        <p:nvSpPr>
          <p:cNvPr id="146437" name="Rectangle 2"/>
          <p:cNvSpPr>
            <a:spLocks noGrp="1" noRot="1" noChangeAspect="1" noChangeArrowheads="1" noTextEdit="1"/>
          </p:cNvSpPr>
          <p:nvPr>
            <p:ph type="sldImg"/>
          </p:nvPr>
        </p:nvSpPr>
        <p:spPr>
          <a:xfrm>
            <a:off x="1144588" y="687388"/>
            <a:ext cx="4568825" cy="3425825"/>
          </a:xfrm>
          <a:ln w="12700" cap="flat"/>
        </p:spPr>
      </p:sp>
      <p:sp>
        <p:nvSpPr>
          <p:cNvPr id="1464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$14.</a:t>
            </a:r>
          </a:p>
          <a:p>
            <a:r>
              <a:rPr lang="en-US" smtClean="0"/>
              <a:t>3) Economic profit, the blue rectangle, is $0</a:t>
            </a:r>
            <a:endParaRPr lang="en-US" u="sng" smtClean="0"/>
          </a:p>
          <a:p>
            <a:endParaRPr lang="en-US" u="sng" smtClean="0"/>
          </a:p>
        </p:txBody>
      </p:sp>
    </p:spTree>
    <p:extLst>
      <p:ext uri="{BB962C8B-B14F-4D97-AF65-F5344CB8AC3E}">
        <p14:creationId xmlns:p14="http://schemas.microsoft.com/office/powerpoint/2010/main" val="4191501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745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746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E03907A-CF81-42A5-BB6A-2DA18F31A4C7}" type="slidenum">
              <a:rPr lang="en-US" sz="1200"/>
              <a:pPr eaLnBrk="1" hangingPunct="1"/>
              <a:t>42</a:t>
            </a:fld>
            <a:endParaRPr lang="en-US" sz="1200"/>
          </a:p>
        </p:txBody>
      </p:sp>
      <p:sp>
        <p:nvSpPr>
          <p:cNvPr id="147461"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474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$12,000 per car.</a:t>
            </a:r>
          </a:p>
          <a:p>
            <a:r>
              <a:rPr lang="en-US" smtClean="0"/>
              <a:t>3) Economic profit, the blue rectangle, is $2.5 million--the profit per car ($1,000) multiplied by 2,5</a:t>
            </a:r>
          </a:p>
          <a:p>
            <a:r>
              <a:rPr lang="en-US" smtClean="0"/>
              <a:t>00 cars.</a:t>
            </a:r>
            <a:endParaRPr lang="en-US" u="sng" smtClean="0"/>
          </a:p>
          <a:p>
            <a:endParaRPr lang="en-US" u="sng" smtClean="0"/>
          </a:p>
        </p:txBody>
      </p:sp>
    </p:spTree>
    <p:extLst>
      <p:ext uri="{BB962C8B-B14F-4D97-AF65-F5344CB8AC3E}">
        <p14:creationId xmlns:p14="http://schemas.microsoft.com/office/powerpoint/2010/main" val="22988635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848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848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C5E76B3-3CB7-4EAC-A8DB-5F2F53048AB2}" type="slidenum">
              <a:rPr lang="en-US" sz="1200"/>
              <a:pPr eaLnBrk="1" hangingPunct="1"/>
              <a:t>43</a:t>
            </a:fld>
            <a:endParaRPr lang="en-US" sz="1200"/>
          </a:p>
        </p:txBody>
      </p:sp>
      <p:sp>
        <p:nvSpPr>
          <p:cNvPr id="148485"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484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$14.</a:t>
            </a:r>
          </a:p>
          <a:p>
            <a:r>
              <a:rPr lang="en-US" smtClean="0"/>
              <a:t>3) Economic profit, the blue rectangle, is $0</a:t>
            </a:r>
            <a:endParaRPr lang="en-US" u="sng" smtClean="0"/>
          </a:p>
          <a:p>
            <a:endParaRPr lang="en-US" u="sng" smtClean="0"/>
          </a:p>
        </p:txBody>
      </p:sp>
    </p:spTree>
    <p:extLst>
      <p:ext uri="{BB962C8B-B14F-4D97-AF65-F5344CB8AC3E}">
        <p14:creationId xmlns:p14="http://schemas.microsoft.com/office/powerpoint/2010/main" val="42513693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4950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4950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ABF09F3F-A198-47D9-A5D4-E137B4C6CABB}" type="slidenum">
              <a:rPr lang="en-US" sz="1200"/>
              <a:pPr eaLnBrk="1" hangingPunct="1"/>
              <a:t>44</a:t>
            </a:fld>
            <a:endParaRPr lang="en-US" sz="1200"/>
          </a:p>
        </p:txBody>
      </p:sp>
      <p:sp>
        <p:nvSpPr>
          <p:cNvPr id="149509"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495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$14.</a:t>
            </a:r>
          </a:p>
          <a:p>
            <a:r>
              <a:rPr lang="en-US" smtClean="0"/>
              <a:t>3) Economic profit, the blue rectangle, is $12--the profit per haircut ($4) multiplied by 3 haircuts.</a:t>
            </a:r>
            <a:endParaRPr lang="en-US" u="sng" smtClean="0"/>
          </a:p>
          <a:p>
            <a:endParaRPr lang="en-US" u="sng" smtClean="0"/>
          </a:p>
        </p:txBody>
      </p:sp>
    </p:spTree>
    <p:extLst>
      <p:ext uri="{BB962C8B-B14F-4D97-AF65-F5344CB8AC3E}">
        <p14:creationId xmlns:p14="http://schemas.microsoft.com/office/powerpoint/2010/main" val="39042083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053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053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D57C682-D12C-4474-8EB4-5742F6D17172}" type="slidenum">
              <a:rPr lang="en-US" sz="1200"/>
              <a:pPr eaLnBrk="1" hangingPunct="1"/>
              <a:t>45</a:t>
            </a:fld>
            <a:endParaRPr lang="en-US" sz="1200"/>
          </a:p>
        </p:txBody>
      </p:sp>
      <p:sp>
        <p:nvSpPr>
          <p:cNvPr id="150533"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505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endParaRPr lang="en-US" u="sng" smtClean="0"/>
          </a:p>
        </p:txBody>
      </p:sp>
    </p:spTree>
    <p:extLst>
      <p:ext uri="{BB962C8B-B14F-4D97-AF65-F5344CB8AC3E}">
        <p14:creationId xmlns:p14="http://schemas.microsoft.com/office/powerpoint/2010/main" val="2410967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155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155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292D92F-915D-4AFB-8E77-4A5D55B6BA11}" type="slidenum">
              <a:rPr lang="en-US" sz="1200"/>
              <a:pPr eaLnBrk="1" hangingPunct="1"/>
              <a:t>46</a:t>
            </a:fld>
            <a:endParaRPr lang="en-US" sz="1200"/>
          </a:p>
        </p:txBody>
      </p:sp>
      <p:sp>
        <p:nvSpPr>
          <p:cNvPr id="151557" name="Rectangle 2050"/>
          <p:cNvSpPr>
            <a:spLocks noGrp="1" noRot="1" noChangeAspect="1" noChangeArrowheads="1" noTextEdit="1"/>
          </p:cNvSpPr>
          <p:nvPr>
            <p:ph type="sldImg"/>
          </p:nvPr>
        </p:nvSpPr>
        <p:spPr>
          <a:solidFill>
            <a:srgbClr val="FFFFFF"/>
          </a:solidFill>
          <a:ln/>
        </p:spPr>
      </p:sp>
      <p:sp>
        <p:nvSpPr>
          <p:cNvPr id="151558" name="Rectangle 2051"/>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844316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257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258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0B207A6-9CB9-4584-BD03-5146DECE1A66}" type="slidenum">
              <a:rPr lang="en-US" sz="1200"/>
              <a:pPr eaLnBrk="1" hangingPunct="1"/>
              <a:t>47</a:t>
            </a:fld>
            <a:endParaRPr lang="en-US" sz="1200"/>
          </a:p>
        </p:txBody>
      </p:sp>
    </p:spTree>
    <p:extLst>
      <p:ext uri="{BB962C8B-B14F-4D97-AF65-F5344CB8AC3E}">
        <p14:creationId xmlns:p14="http://schemas.microsoft.com/office/powerpoint/2010/main" val="31748465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360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360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10AA454-F6E2-434F-B79D-9B9F85050D60}" type="slidenum">
              <a:rPr lang="en-US" sz="1200"/>
              <a:pPr eaLnBrk="1" hangingPunct="1"/>
              <a:t>48</a:t>
            </a:fld>
            <a:endParaRPr lang="en-US" sz="1200"/>
          </a:p>
        </p:txBody>
      </p:sp>
    </p:spTree>
    <p:extLst>
      <p:ext uri="{BB962C8B-B14F-4D97-AF65-F5344CB8AC3E}">
        <p14:creationId xmlns:p14="http://schemas.microsoft.com/office/powerpoint/2010/main" val="17828454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462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462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7C166D2-38C6-4050-BC22-E898C871E0D2}" type="slidenum">
              <a:rPr lang="en-US" sz="1200"/>
              <a:pPr eaLnBrk="1" hangingPunct="1"/>
              <a:t>49</a:t>
            </a:fld>
            <a:endParaRPr lang="en-US" sz="1200"/>
          </a:p>
        </p:txBody>
      </p:sp>
    </p:spTree>
    <p:extLst>
      <p:ext uri="{BB962C8B-B14F-4D97-AF65-F5344CB8AC3E}">
        <p14:creationId xmlns:p14="http://schemas.microsoft.com/office/powerpoint/2010/main" val="152992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1878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1878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19F5C6D7-ED81-41FE-BC13-244D6B4053C5}" type="slidenum">
              <a:rPr lang="en-US" sz="1200"/>
              <a:pPr eaLnBrk="1" hangingPunct="1"/>
              <a:t>6</a:t>
            </a:fld>
            <a:endParaRPr lang="en-US" sz="1200"/>
          </a:p>
        </p:txBody>
      </p:sp>
      <p:sp>
        <p:nvSpPr>
          <p:cNvPr id="11878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While quotas are being phased out, other non-tariff barriers are on the rise.</a:t>
            </a:r>
          </a:p>
        </p:txBody>
      </p:sp>
    </p:spTree>
    <p:extLst>
      <p:ext uri="{BB962C8B-B14F-4D97-AF65-F5344CB8AC3E}">
        <p14:creationId xmlns:p14="http://schemas.microsoft.com/office/powerpoint/2010/main" val="364838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565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565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2920D294-44D8-4B83-A09A-BB3400A0C07B}" type="slidenum">
              <a:rPr lang="en-US" sz="1200"/>
              <a:pPr eaLnBrk="1" hangingPunct="1"/>
              <a:t>50</a:t>
            </a:fld>
            <a:endParaRPr lang="en-US" sz="1200"/>
          </a:p>
        </p:txBody>
      </p:sp>
      <p:sp>
        <p:nvSpPr>
          <p:cNvPr id="155653" name="Rectangle 2"/>
          <p:cNvSpPr>
            <a:spLocks noGrp="1" noRot="1" noChangeAspect="1" noChangeArrowheads="1" noTextEdit="1"/>
          </p:cNvSpPr>
          <p:nvPr>
            <p:ph type="sldImg"/>
          </p:nvPr>
        </p:nvSpPr>
        <p:spPr>
          <a:solidFill>
            <a:srgbClr val="FFFFFF"/>
          </a:solidFill>
          <a:ln/>
        </p:spPr>
      </p:sp>
      <p:sp>
        <p:nvSpPr>
          <p:cNvPr id="15565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5621906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667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667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C015FE7-DA43-4CE7-93BB-6BD5E6FDCCE0}" type="slidenum">
              <a:rPr lang="en-US" sz="1200"/>
              <a:pPr eaLnBrk="1" hangingPunct="1"/>
              <a:t>51</a:t>
            </a:fld>
            <a:endParaRPr lang="en-US" sz="1200"/>
          </a:p>
        </p:txBody>
      </p:sp>
    </p:spTree>
    <p:extLst>
      <p:ext uri="{BB962C8B-B14F-4D97-AF65-F5344CB8AC3E}">
        <p14:creationId xmlns:p14="http://schemas.microsoft.com/office/powerpoint/2010/main" val="42551139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769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770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8E11EAC-5606-4CF1-AE81-B9D479DD4272}" type="slidenum">
              <a:rPr lang="en-US" sz="1200"/>
              <a:pPr eaLnBrk="1" hangingPunct="1"/>
              <a:t>52</a:t>
            </a:fld>
            <a:endParaRPr lang="en-US" sz="1200"/>
          </a:p>
        </p:txBody>
      </p:sp>
    </p:spTree>
    <p:extLst>
      <p:ext uri="{BB962C8B-B14F-4D97-AF65-F5344CB8AC3E}">
        <p14:creationId xmlns:p14="http://schemas.microsoft.com/office/powerpoint/2010/main" val="42177692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87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87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B07572AE-C43A-40C5-8E8E-C9357A8DD64A}" type="slidenum">
              <a:rPr lang="en-US" sz="1200"/>
              <a:pPr eaLnBrk="1" hangingPunct="1"/>
              <a:t>53</a:t>
            </a:fld>
            <a:endParaRPr lang="en-US" sz="1200"/>
          </a:p>
        </p:txBody>
      </p:sp>
    </p:spTree>
    <p:extLst>
      <p:ext uri="{BB962C8B-B14F-4D97-AF65-F5344CB8AC3E}">
        <p14:creationId xmlns:p14="http://schemas.microsoft.com/office/powerpoint/2010/main" val="39308694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5974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5974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4FD0CA9-993A-4C97-864A-2A2177473B63}" type="slidenum">
              <a:rPr lang="en-US" sz="1200"/>
              <a:pPr eaLnBrk="1" hangingPunct="1"/>
              <a:t>54</a:t>
            </a:fld>
            <a:endParaRPr lang="en-US" sz="1200"/>
          </a:p>
        </p:txBody>
      </p:sp>
      <p:sp>
        <p:nvSpPr>
          <p:cNvPr id="159749" name="Rectangle 2"/>
          <p:cNvSpPr>
            <a:spLocks noGrp="1" noRot="1" noChangeAspect="1" noChangeArrowheads="1" noTextEdit="1"/>
          </p:cNvSpPr>
          <p:nvPr>
            <p:ph type="sldImg"/>
          </p:nvPr>
        </p:nvSpPr>
        <p:spPr>
          <a:ln/>
        </p:spPr>
      </p:sp>
      <p:sp>
        <p:nvSpPr>
          <p:cNvPr id="1597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Tariffs &amp; NTBs often exclude new goods (e.g., computers, just-in-time inventory processes)</a:t>
            </a:r>
          </a:p>
          <a:p>
            <a:endParaRPr lang="en-US" smtClean="0"/>
          </a:p>
        </p:txBody>
      </p:sp>
    </p:spTree>
    <p:extLst>
      <p:ext uri="{BB962C8B-B14F-4D97-AF65-F5344CB8AC3E}">
        <p14:creationId xmlns:p14="http://schemas.microsoft.com/office/powerpoint/2010/main" val="4143790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077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077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F50304F-760F-4DF7-B2BB-1D8802B9794C}" type="slidenum">
              <a:rPr lang="en-US" sz="1200"/>
              <a:pPr eaLnBrk="1" hangingPunct="1"/>
              <a:t>55</a:t>
            </a:fld>
            <a:endParaRPr lang="en-US" sz="1200"/>
          </a:p>
        </p:txBody>
      </p:sp>
      <p:sp>
        <p:nvSpPr>
          <p:cNvPr id="160773" name="Rectangle 2"/>
          <p:cNvSpPr>
            <a:spLocks noGrp="1" noRot="1" noChangeAspect="1" noChangeArrowheads="1" noTextEdit="1"/>
          </p:cNvSpPr>
          <p:nvPr>
            <p:ph type="sldImg"/>
          </p:nvPr>
        </p:nvSpPr>
        <p:spPr>
          <a:solidFill>
            <a:srgbClr val="FFFFFF"/>
          </a:solidFill>
          <a:ln/>
        </p:spPr>
      </p:sp>
      <p:sp>
        <p:nvSpPr>
          <p:cNvPr id="16077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26427309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179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179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A716E33-1748-4BFA-84E4-D67E37E831B5}" type="slidenum">
              <a:rPr lang="en-US" sz="1200"/>
              <a:pPr eaLnBrk="1" hangingPunct="1"/>
              <a:t>56</a:t>
            </a:fld>
            <a:endParaRPr lang="en-US" sz="1200"/>
          </a:p>
        </p:txBody>
      </p:sp>
    </p:spTree>
    <p:extLst>
      <p:ext uri="{BB962C8B-B14F-4D97-AF65-F5344CB8AC3E}">
        <p14:creationId xmlns:p14="http://schemas.microsoft.com/office/powerpoint/2010/main" val="3993840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281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282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AA0A0AD-2F10-4ED4-A885-2B0A509B872B}" type="slidenum">
              <a:rPr lang="en-US" sz="1200"/>
              <a:pPr eaLnBrk="1" hangingPunct="1"/>
              <a:t>57</a:t>
            </a:fld>
            <a:endParaRPr lang="en-US" sz="1200"/>
          </a:p>
        </p:txBody>
      </p:sp>
    </p:spTree>
    <p:extLst>
      <p:ext uri="{BB962C8B-B14F-4D97-AF65-F5344CB8AC3E}">
        <p14:creationId xmlns:p14="http://schemas.microsoft.com/office/powerpoint/2010/main" val="24474923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384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384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ACAF022C-2683-4815-ADCD-EE39077D54FF}" type="slidenum">
              <a:rPr lang="en-US" sz="1200"/>
              <a:pPr eaLnBrk="1" hangingPunct="1"/>
              <a:t>58</a:t>
            </a:fld>
            <a:endParaRPr lang="en-US" sz="1200"/>
          </a:p>
        </p:txBody>
      </p:sp>
    </p:spTree>
    <p:extLst>
      <p:ext uri="{BB962C8B-B14F-4D97-AF65-F5344CB8AC3E}">
        <p14:creationId xmlns:p14="http://schemas.microsoft.com/office/powerpoint/2010/main" val="24226959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486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486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34B2544-7160-4496-856B-63043FD7CF23}" type="slidenum">
              <a:rPr lang="en-US" sz="1200"/>
              <a:pPr eaLnBrk="1" hangingPunct="1"/>
              <a:t>59</a:t>
            </a:fld>
            <a:endParaRPr lang="en-US" sz="1200"/>
          </a:p>
        </p:txBody>
      </p:sp>
    </p:spTree>
    <p:extLst>
      <p:ext uri="{BB962C8B-B14F-4D97-AF65-F5344CB8AC3E}">
        <p14:creationId xmlns:p14="http://schemas.microsoft.com/office/powerpoint/2010/main" val="363770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1981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1981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890603B-2783-4892-A2D1-D9C73F367C53}" type="slidenum">
              <a:rPr lang="en-US" sz="1200"/>
              <a:pPr eaLnBrk="1" hangingPunct="1"/>
              <a:t>7</a:t>
            </a:fld>
            <a:endParaRPr lang="en-US" sz="1200"/>
          </a:p>
        </p:txBody>
      </p:sp>
      <p:sp>
        <p:nvSpPr>
          <p:cNvPr id="119813" name="Notes Placeholder 4"/>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b="1" smtClean="0"/>
              <a:t>phytosanitary</a:t>
            </a:r>
          </a:p>
          <a:p>
            <a:r>
              <a:rPr lang="en-US" b="1" smtClean="0"/>
              <a:t>From: The Oxford Pocket Dictionary of Current English  |  Date: 2008 </a:t>
            </a:r>
          </a:p>
          <a:p>
            <a:r>
              <a:rPr lang="en-US" smtClean="0">
                <a:hlinkClick r:id="rId3" action="ppaction://hlinkfile"/>
              </a:rPr>
              <a:t>Print</a:t>
            </a:r>
            <a:r>
              <a:rPr lang="en-US" smtClean="0"/>
              <a:t> </a:t>
            </a:r>
          </a:p>
          <a:p>
            <a:r>
              <a:rPr lang="en-US" smtClean="0">
                <a:hlinkClick r:id="rId4"/>
              </a:rPr>
              <a:t>Digg</a:t>
            </a:r>
            <a:r>
              <a:rPr lang="en-US" smtClean="0"/>
              <a:t> </a:t>
            </a:r>
          </a:p>
          <a:p>
            <a:r>
              <a:rPr lang="en-US" smtClean="0">
                <a:hlinkClick r:id="rId5"/>
              </a:rPr>
              <a:t>del.icio.us</a:t>
            </a:r>
            <a:r>
              <a:rPr lang="en-US" smtClean="0"/>
              <a:t> </a:t>
            </a:r>
          </a:p>
          <a:p>
            <a:r>
              <a:rPr lang="en-US" b="1" smtClean="0"/>
              <a:t>phy·to·san·i·tar·y </a:t>
            </a:r>
            <a:r>
              <a:rPr lang="en-US" smtClean="0"/>
              <a:t>/ ˌfītōˈsaniterē/ </a:t>
            </a:r>
          </a:p>
          <a:p>
            <a:r>
              <a:rPr lang="en-US" smtClean="0"/>
              <a:t>adj. (of agricultural goods crossing borders) sanitary with regard to pests and pathogens: </a:t>
            </a:r>
            <a:r>
              <a:rPr lang="en-US" i="1" smtClean="0"/>
              <a:t>a point-of-origin phytosanitary certificate.</a:t>
            </a:r>
            <a:endParaRPr lang="en-US" smtClean="0"/>
          </a:p>
          <a:p>
            <a:endParaRPr lang="en-US" smtClean="0"/>
          </a:p>
        </p:txBody>
      </p:sp>
    </p:spTree>
    <p:extLst>
      <p:ext uri="{BB962C8B-B14F-4D97-AF65-F5344CB8AC3E}">
        <p14:creationId xmlns:p14="http://schemas.microsoft.com/office/powerpoint/2010/main" val="39324057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58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58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264B7F9B-9B6C-45E0-993E-E5D24982990E}" type="slidenum">
              <a:rPr lang="en-US" sz="1200"/>
              <a:pPr eaLnBrk="1" hangingPunct="1"/>
              <a:t>60</a:t>
            </a:fld>
            <a:endParaRPr lang="en-US" sz="1200"/>
          </a:p>
        </p:txBody>
      </p:sp>
      <p:sp>
        <p:nvSpPr>
          <p:cNvPr id="165893" name="Rectangle 2"/>
          <p:cNvSpPr>
            <a:spLocks noGrp="1" noRot="1" noChangeAspect="1" noChangeArrowheads="1" noTextEdit="1"/>
          </p:cNvSpPr>
          <p:nvPr>
            <p:ph type="sldImg"/>
          </p:nvPr>
        </p:nvSpPr>
        <p:spPr>
          <a:ln/>
        </p:spPr>
      </p:sp>
      <p:sp>
        <p:nvSpPr>
          <p:cNvPr id="16589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34465298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The first action was to raise member states’ “contributions from 1 percentage point of their value added tax (VAT) base to 1.2 per cent of Community gross domestic product (GDP) by 1992  (Roberts, Gunning- Trant, 2007).” To further curb this outlay, a cap was put on the annual growth of expenditure on agriculture within the Union. The growth was now not permitted to exceed 74% of the annual growth in the EU’s gross national income (GNI) (Roberts, Gunning- Trant, 2007).  2677 – 24 = 2653 words</a:t>
            </a:r>
          </a:p>
          <a:p>
            <a:r>
              <a:rPr lang="en-US" smtClean="0"/>
              <a:t>Lena Lander’s term paper, April 2008.</a:t>
            </a:r>
          </a:p>
        </p:txBody>
      </p:sp>
      <p:sp>
        <p:nvSpPr>
          <p:cNvPr id="166916"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6917"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6918"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143A3FC-42E5-4564-AA3B-BECAADF2C9BF}" type="slidenum">
              <a:rPr lang="en-US" sz="1200"/>
              <a:pPr eaLnBrk="1" hangingPunct="1"/>
              <a:t>61</a:t>
            </a:fld>
            <a:endParaRPr lang="en-US" sz="1200"/>
          </a:p>
        </p:txBody>
      </p:sp>
    </p:spTree>
    <p:extLst>
      <p:ext uri="{BB962C8B-B14F-4D97-AF65-F5344CB8AC3E}">
        <p14:creationId xmlns:p14="http://schemas.microsoft.com/office/powerpoint/2010/main" val="1728428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Since the 2006 reform measures, the EU has “gone from being the number two exporter of sugar in the world to a net importer in just a few years ” said EU Commissioner Mariann Fischer Boel). This exemplifies the Union’s commitment to reform in order to better meet WTO requirements</a:t>
            </a:r>
          </a:p>
          <a:p>
            <a:r>
              <a:rPr lang="en-US" smtClean="0"/>
              <a:t>(Carnegie Endowment, 2007). Carnegie Endowment. (2007). </a:t>
            </a:r>
            <a:r>
              <a:rPr lang="en-US" i="1" smtClean="0"/>
              <a:t>EU Agriculture in Times of Globalization</a:t>
            </a:r>
            <a:r>
              <a:rPr lang="en-US" smtClean="0"/>
              <a:t>. Retrieved April 9, 2008 from http://www.carnegieendowment.org/events/index.cfm?fa=eventDetail&amp;id=962. </a:t>
            </a:r>
          </a:p>
          <a:p>
            <a:endParaRPr lang="en-US" smtClean="0"/>
          </a:p>
          <a:p>
            <a:endParaRPr lang="en-US" smtClean="0"/>
          </a:p>
        </p:txBody>
      </p:sp>
      <p:sp>
        <p:nvSpPr>
          <p:cNvPr id="167940"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7941"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7942"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A0E16E0-AC91-4200-9774-801C329F406C}" type="slidenum">
              <a:rPr lang="en-US" sz="1200"/>
              <a:pPr eaLnBrk="1" hangingPunct="1"/>
              <a:t>62</a:t>
            </a:fld>
            <a:endParaRPr lang="en-US" sz="1200"/>
          </a:p>
        </p:txBody>
      </p:sp>
    </p:spTree>
    <p:extLst>
      <p:ext uri="{BB962C8B-B14F-4D97-AF65-F5344CB8AC3E}">
        <p14:creationId xmlns:p14="http://schemas.microsoft.com/office/powerpoint/2010/main" val="311678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896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896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163EFDE-B1C6-41A6-BEFC-2A5AA9225C4A}" type="slidenum">
              <a:rPr lang="en-US" sz="1200"/>
              <a:pPr eaLnBrk="1" hangingPunct="1"/>
              <a:t>63</a:t>
            </a:fld>
            <a:endParaRPr lang="en-US" sz="1200"/>
          </a:p>
        </p:txBody>
      </p:sp>
      <p:sp>
        <p:nvSpPr>
          <p:cNvPr id="168965" name="Rectangle 2"/>
          <p:cNvSpPr>
            <a:spLocks noGrp="1" noRot="1" noChangeAspect="1" noChangeArrowheads="1" noTextEdit="1"/>
          </p:cNvSpPr>
          <p:nvPr>
            <p:ph type="sldImg"/>
          </p:nvPr>
        </p:nvSpPr>
        <p:spPr>
          <a:solidFill>
            <a:srgbClr val="FFFFFF"/>
          </a:solidFill>
          <a:ln/>
        </p:spPr>
      </p:sp>
      <p:sp>
        <p:nvSpPr>
          <p:cNvPr id="16896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6145935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6998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6998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1E46E6F-EDA6-48B4-9476-94404DD6A55A}" type="slidenum">
              <a:rPr lang="en-US" sz="1200"/>
              <a:pPr eaLnBrk="1" hangingPunct="1"/>
              <a:t>64</a:t>
            </a:fld>
            <a:endParaRPr lang="en-US" sz="1200"/>
          </a:p>
        </p:txBody>
      </p:sp>
      <p:sp>
        <p:nvSpPr>
          <p:cNvPr id="169989"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69990" name="Rectangle 3"/>
          <p:cNvSpPr>
            <a:spLocks noGrp="1" noChangeArrowheads="1"/>
          </p:cNvSpPr>
          <p:nvPr>
            <p:ph type="body" idx="1"/>
          </p:nvPr>
        </p:nvSpPr>
        <p:spPr>
          <a:solidFill>
            <a:srgbClr val="FFFFFF"/>
          </a:solidFill>
          <a:ln>
            <a:solidFill>
              <a:srgbClr val="000000"/>
            </a:solidFill>
          </a:ln>
        </p:spPr>
        <p:txBody>
          <a:bodyPr/>
          <a:lstStyle/>
          <a:p>
            <a:r>
              <a:rPr lang="en-US" smtClean="0"/>
              <a:t>Logic</a:t>
            </a:r>
          </a:p>
          <a:p>
            <a:r>
              <a:rPr lang="en-US" smtClean="0"/>
              <a:t>     systematic study of valid inference. Classical, or</a:t>
            </a:r>
          </a:p>
          <a:p>
            <a:r>
              <a:rPr lang="en-US" smtClean="0"/>
              <a:t>     Aristotelian, logic is concerned with the formal</a:t>
            </a:r>
          </a:p>
          <a:p>
            <a:r>
              <a:rPr lang="en-US" smtClean="0"/>
              <a:t>     properties of an argument, not its factual accuracy.</a:t>
            </a:r>
          </a:p>
          <a:p>
            <a:r>
              <a:rPr lang="en-US" smtClean="0"/>
              <a:t>     Aristotle, in his Organon, held that any logical argument</a:t>
            </a:r>
          </a:p>
          <a:p>
            <a:r>
              <a:rPr lang="en-US" smtClean="0"/>
              <a:t>     could be reduced to a sequence of 3 propositions (2</a:t>
            </a:r>
          </a:p>
          <a:p>
            <a:r>
              <a:rPr lang="en-US" smtClean="0"/>
              <a:t>     premises and a conclusion), known as a SYLLOGISM,</a:t>
            </a:r>
          </a:p>
          <a:p>
            <a:r>
              <a:rPr lang="en-US" smtClean="0"/>
              <a:t>     and posited 3 laws as basic to all logical thought: the</a:t>
            </a:r>
          </a:p>
          <a:p>
            <a:r>
              <a:rPr lang="en-US" smtClean="0"/>
              <a:t>     law of identity (A is A); the law of contradiction (A</a:t>
            </a:r>
          </a:p>
          <a:p>
            <a:r>
              <a:rPr lang="en-US" smtClean="0"/>
              <a:t>     cannot be both A and not A); and the law of the</a:t>
            </a:r>
          </a:p>
          <a:p>
            <a:r>
              <a:rPr lang="en-US" smtClean="0"/>
              <a:t>     excluded middle (A must be either A or not A). </a:t>
            </a:r>
          </a:p>
          <a:p>
            <a:endParaRPr lang="en-US" smtClean="0"/>
          </a:p>
          <a:p>
            <a:endParaRPr lang="en-US" smtClean="0"/>
          </a:p>
        </p:txBody>
      </p:sp>
    </p:spTree>
    <p:extLst>
      <p:ext uri="{BB962C8B-B14F-4D97-AF65-F5344CB8AC3E}">
        <p14:creationId xmlns:p14="http://schemas.microsoft.com/office/powerpoint/2010/main" val="23260830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101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101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17D0F5E-7BE1-4284-A52D-658C2AB2D564}" type="slidenum">
              <a:rPr lang="en-US" sz="1200"/>
              <a:pPr eaLnBrk="1" hangingPunct="1"/>
              <a:t>66</a:t>
            </a:fld>
            <a:endParaRPr lang="en-US" sz="1200"/>
          </a:p>
        </p:txBody>
      </p:sp>
      <p:sp>
        <p:nvSpPr>
          <p:cNvPr id="171013"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1014" name="Rectangle 3"/>
          <p:cNvSpPr>
            <a:spLocks noGrp="1" noChangeArrowheads="1"/>
          </p:cNvSpPr>
          <p:nvPr>
            <p:ph type="body" idx="1"/>
          </p:nvPr>
        </p:nvSpPr>
        <p:spPr>
          <a:solidFill>
            <a:srgbClr val="FFFFFF"/>
          </a:solidFill>
          <a:ln>
            <a:solidFill>
              <a:srgbClr val="000000"/>
            </a:solidFill>
          </a:ln>
        </p:spPr>
        <p:txBody>
          <a:bodyPr/>
          <a:lstStyle/>
          <a:p>
            <a:r>
              <a:rPr lang="en-US" smtClean="0"/>
              <a:t>syllogism \Syl"lo*gism\, n. [OE. silogisme, OF. silogime, sillogisme, F. syllogisme, L. syllogismus, Gr. syllogismo`s a reckoning all together, a reasoning, syllogism, fr.  syllogi`zesqai to reckon all together, to bring at once before the mind, to infer, conclude; sy`n with, together + gi`zesqai to reckon, to conclude by reasoning. See Syn-, and Logistic, Logic.] (Logic) </a:t>
            </a:r>
            <a:r>
              <a:rPr lang="en-US" u="sng" smtClean="0"/>
              <a:t>The regular logical form of every argument, consisting of three  propositions, of which the first two are called the premises, and the last, the conclusion.The conclusion necessarily follows from the premises; so that, if these are true, the conclusion must be true</a:t>
            </a:r>
            <a:r>
              <a:rPr lang="en-US" smtClean="0"/>
              <a:t>, and the argument amounts to demonstration;Note: as in the following </a:t>
            </a:r>
            <a:r>
              <a:rPr lang="en-US" u="sng" smtClean="0"/>
              <a:t>example: Every virtue is laudable; Kindness is a virtue; Therefore kindness is laudable. These propositions are denominated respectively the major premise, the minor premise, and the conclusion.</a:t>
            </a:r>
            <a:r>
              <a:rPr lang="en-US" smtClean="0"/>
              <a:t>  Note: If the premises are not true and the syllogism is regular, the reasoning is valid, and the conclusion, whether true or false, is correctly derived.</a:t>
            </a:r>
          </a:p>
          <a:p>
            <a:r>
              <a:rPr lang="en-US" smtClean="0"/>
              <a:t>Source: Webster's Revised Unabridged Dictionary, © 1996, 1998 MICRA, Inc.</a:t>
            </a:r>
          </a:p>
          <a:p>
            <a:endParaRPr lang="en-US" smtClean="0"/>
          </a:p>
        </p:txBody>
      </p:sp>
    </p:spTree>
    <p:extLst>
      <p:ext uri="{BB962C8B-B14F-4D97-AF65-F5344CB8AC3E}">
        <p14:creationId xmlns:p14="http://schemas.microsoft.com/office/powerpoint/2010/main" val="22816545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203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203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226A9E9-BA0E-4EF7-91A2-81F34EB3B2F8}" type="slidenum">
              <a:rPr lang="en-US" sz="1200"/>
              <a:pPr eaLnBrk="1" hangingPunct="1"/>
              <a:t>67</a:t>
            </a:fld>
            <a:endParaRPr lang="en-US" sz="1200"/>
          </a:p>
        </p:txBody>
      </p:sp>
      <p:sp>
        <p:nvSpPr>
          <p:cNvPr id="172037"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2038" name="Rectangle 3"/>
          <p:cNvSpPr>
            <a:spLocks noGrp="1" noChangeArrowheads="1"/>
          </p:cNvSpPr>
          <p:nvPr>
            <p:ph type="body" idx="1"/>
          </p:nvPr>
        </p:nvSpPr>
        <p:spPr>
          <a:solidFill>
            <a:srgbClr val="FFFFFF"/>
          </a:solidFill>
          <a:ln>
            <a:solidFill>
              <a:srgbClr val="000000"/>
            </a:solidFill>
          </a:ln>
        </p:spPr>
        <p:txBody>
          <a:bodyPr/>
          <a:lstStyle/>
          <a:p>
            <a:r>
              <a:rPr lang="en-US" smtClean="0"/>
              <a:t>syllogism \Syl"lo*gism\, n. [OE. silogisme, OF. silogime, sillogisme, F. syllogisme, L. syllogismus, Gr. syllogismo`s a reckoning all together, a reasoning, syllogism, fr.  syllogi`zesqai to reckon all together, to bring at once before the mind, to infer, conclude; sy`n with, together + gi`zesqai to reckon, to conclude by reasoning. See Syn-, and Logistic, Logic.] (Logic) </a:t>
            </a:r>
            <a:r>
              <a:rPr lang="en-US" u="sng" smtClean="0"/>
              <a:t>The regular logical form of every argument, consisting of three  propositions, of which the first two are called the premises, and the last, the conclusion.The conclusion necessarily follows from the premises; so that, if these are true, the conclusion must be true</a:t>
            </a:r>
            <a:r>
              <a:rPr lang="en-US" smtClean="0"/>
              <a:t>, and the argument amounts to demonstration;Note: as in the following </a:t>
            </a:r>
            <a:r>
              <a:rPr lang="en-US" u="sng" smtClean="0"/>
              <a:t>example: Every virtue is laudable; Kindness is a virtue; Therefore kindness is laudable. These propositions are denominated respectively the major premise, the minor premise, and the conclusion.</a:t>
            </a:r>
            <a:r>
              <a:rPr lang="en-US" smtClean="0"/>
              <a:t>  Note: If the premises are not true and the syllogism is regular, the reasoning is valid, and the conclusion, whether true or false, is correctly derived.</a:t>
            </a:r>
          </a:p>
          <a:p>
            <a:r>
              <a:rPr lang="en-US" smtClean="0"/>
              <a:t>Source: Webster's Revised Unabridged Dictionary, © 1996, 1998 MICRA, Inc.</a:t>
            </a:r>
          </a:p>
          <a:p>
            <a:endParaRPr lang="en-US" smtClean="0"/>
          </a:p>
        </p:txBody>
      </p:sp>
    </p:spTree>
    <p:extLst>
      <p:ext uri="{BB962C8B-B14F-4D97-AF65-F5344CB8AC3E}">
        <p14:creationId xmlns:p14="http://schemas.microsoft.com/office/powerpoint/2010/main" val="39766254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305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306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36FB337-A972-4932-914B-4FA4FF00279C}" type="slidenum">
              <a:rPr lang="en-US" sz="1200"/>
              <a:pPr eaLnBrk="1" hangingPunct="1"/>
              <a:t>68</a:t>
            </a:fld>
            <a:endParaRPr lang="en-US" sz="1200"/>
          </a:p>
        </p:txBody>
      </p:sp>
      <p:sp>
        <p:nvSpPr>
          <p:cNvPr id="173061"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306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87703888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408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408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4F5FDBD-BDB4-4ABC-9116-656032CA9335}" type="slidenum">
              <a:rPr lang="en-US" sz="1200"/>
              <a:pPr eaLnBrk="1" hangingPunct="1"/>
              <a:t>69</a:t>
            </a:fld>
            <a:endParaRPr lang="en-US" sz="1200"/>
          </a:p>
        </p:txBody>
      </p:sp>
      <p:sp>
        <p:nvSpPr>
          <p:cNvPr id="174085"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4086" name="Rectangle 3"/>
          <p:cNvSpPr>
            <a:spLocks noGrp="1" noChangeArrowheads="1"/>
          </p:cNvSpPr>
          <p:nvPr>
            <p:ph type="body" idx="1"/>
          </p:nvPr>
        </p:nvSpPr>
        <p:spPr>
          <a:solidFill>
            <a:srgbClr val="FFFFFF"/>
          </a:solidFill>
          <a:ln>
            <a:solidFill>
              <a:srgbClr val="000000"/>
            </a:solidFill>
          </a:ln>
        </p:spPr>
        <p:txBody>
          <a:bodyPr/>
          <a:lstStyle/>
          <a:p>
            <a:r>
              <a:rPr lang="en-US" smtClean="0"/>
              <a:t>Logic</a:t>
            </a:r>
          </a:p>
          <a:p>
            <a:r>
              <a:rPr lang="en-US" smtClean="0"/>
              <a:t>     systematic study of valid inference. Classical, or</a:t>
            </a:r>
          </a:p>
          <a:p>
            <a:r>
              <a:rPr lang="en-US" smtClean="0"/>
              <a:t>     Aristotelian, logic is concerned with the formal</a:t>
            </a:r>
          </a:p>
          <a:p>
            <a:r>
              <a:rPr lang="en-US" smtClean="0"/>
              <a:t>     properties of an argument, not its factual accuracy.</a:t>
            </a:r>
          </a:p>
          <a:p>
            <a:r>
              <a:rPr lang="en-US" smtClean="0"/>
              <a:t>     Aristotle, in his Organon, held that any logical argument</a:t>
            </a:r>
          </a:p>
          <a:p>
            <a:r>
              <a:rPr lang="en-US" smtClean="0"/>
              <a:t>     could be reduced to a sequence of 3 propositions (2</a:t>
            </a:r>
          </a:p>
          <a:p>
            <a:r>
              <a:rPr lang="en-US" smtClean="0"/>
              <a:t>     premises and a conclusion), known as a SYLLOGISM,</a:t>
            </a:r>
          </a:p>
          <a:p>
            <a:r>
              <a:rPr lang="en-US" smtClean="0"/>
              <a:t>     and posited 3 laws as basic to all logical thought: the</a:t>
            </a:r>
          </a:p>
          <a:p>
            <a:r>
              <a:rPr lang="en-US" smtClean="0"/>
              <a:t>     law of identity (A is A); the law of contradiction (A</a:t>
            </a:r>
          </a:p>
          <a:p>
            <a:r>
              <a:rPr lang="en-US" smtClean="0"/>
              <a:t>     cannot be both A and not A); and the law of the</a:t>
            </a:r>
          </a:p>
          <a:p>
            <a:r>
              <a:rPr lang="en-US" smtClean="0"/>
              <a:t>     excluded middle (A must be either A or not A). </a:t>
            </a:r>
          </a:p>
          <a:p>
            <a:endParaRPr lang="en-US" smtClean="0"/>
          </a:p>
          <a:p>
            <a:endParaRPr lang="en-US" smtClean="0"/>
          </a:p>
        </p:txBody>
      </p:sp>
    </p:spTree>
    <p:extLst>
      <p:ext uri="{BB962C8B-B14F-4D97-AF65-F5344CB8AC3E}">
        <p14:creationId xmlns:p14="http://schemas.microsoft.com/office/powerpoint/2010/main" val="4656559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510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510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0DF5C092-0679-4836-916D-DDAC987DC4F4}" type="slidenum">
              <a:rPr lang="en-US" sz="1200"/>
              <a:pPr eaLnBrk="1" hangingPunct="1"/>
              <a:t>70</a:t>
            </a:fld>
            <a:endParaRPr lang="en-US" sz="1200"/>
          </a:p>
        </p:txBody>
      </p:sp>
      <p:sp>
        <p:nvSpPr>
          <p:cNvPr id="175109"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5110" name="Rectangle 3"/>
          <p:cNvSpPr>
            <a:spLocks noGrp="1" noChangeArrowheads="1"/>
          </p:cNvSpPr>
          <p:nvPr>
            <p:ph type="body" idx="1"/>
          </p:nvPr>
        </p:nvSpPr>
        <p:spPr>
          <a:solidFill>
            <a:srgbClr val="FFFFFF"/>
          </a:solidFill>
          <a:ln>
            <a:solidFill>
              <a:srgbClr val="000000"/>
            </a:solidFill>
          </a:ln>
        </p:spPr>
        <p:txBody>
          <a:bodyPr/>
          <a:lstStyle/>
          <a:p>
            <a:r>
              <a:rPr lang="en-US" smtClean="0"/>
              <a:t>syllogism \Syl"lo*gism\, n. [OE. silogisme, OF. silogime, sillogisme, F. syllogisme, L. syllogismus, Gr. syllogismo`s a reckoning all together, a reasoning, syllogism, fr.  syllogi`zesqai to reckon all together, to bring at once before the mind, to infer, conclude; sy`n with, together + gi`zesqai to reckon, to conclude by reasoning. See Syn-, and Logistic, Logic.] (Logic) </a:t>
            </a:r>
            <a:r>
              <a:rPr lang="en-US" u="sng" smtClean="0"/>
              <a:t>The regular logical form of every argument, consisting of three  propositions, of which the first two are called the premises, and the last, the conclusion.The conclusion necessarily follows from the premises; so that, if these are true, the conclusion must be true</a:t>
            </a:r>
            <a:r>
              <a:rPr lang="en-US" smtClean="0"/>
              <a:t>, and the argument amounts to demonstration;Note: as in the following </a:t>
            </a:r>
            <a:r>
              <a:rPr lang="en-US" u="sng" smtClean="0"/>
              <a:t>example: Every virtue is laudable; Kindness is a virtue; Therefore kindness is laudable. These propositions are denominated respectively the major premise, the minor premise, and the conclusion.</a:t>
            </a:r>
            <a:r>
              <a:rPr lang="en-US" smtClean="0"/>
              <a:t>  Note: If the premises are not true and the syllogism is regular, the reasoning is valid, and the conclusion, whether true or false, is correctly derived.Source: Webster's Revised Unabridged Dictionary, © 1996, 1998 MICRA, Inc.</a:t>
            </a:r>
          </a:p>
          <a:p>
            <a:endParaRPr lang="en-US" smtClean="0"/>
          </a:p>
          <a:p>
            <a:r>
              <a:rPr lang="en-US" i="1" smtClean="0"/>
              <a:t>Argument</a:t>
            </a:r>
            <a:r>
              <a:rPr lang="en-US" smtClean="0"/>
              <a:t> -- a </a:t>
            </a:r>
            <a:r>
              <a:rPr lang="en-US" i="1" smtClean="0"/>
              <a:t>sequence</a:t>
            </a:r>
            <a:r>
              <a:rPr lang="en-US" smtClean="0"/>
              <a:t> of statements together with a </a:t>
            </a:r>
            <a:r>
              <a:rPr lang="en-US" i="1" smtClean="0"/>
              <a:t>claim</a:t>
            </a:r>
            <a:r>
              <a:rPr lang="en-US" smtClean="0"/>
              <a:t>.</a:t>
            </a:r>
          </a:p>
          <a:p>
            <a:r>
              <a:rPr lang="en-US" i="1" smtClean="0"/>
              <a:t>Sequence</a:t>
            </a:r>
            <a:r>
              <a:rPr lang="en-US" smtClean="0"/>
              <a:t> -- two or more statements.</a:t>
            </a:r>
          </a:p>
          <a:p>
            <a:r>
              <a:rPr lang="en-US" i="1" smtClean="0"/>
              <a:t>Claim</a:t>
            </a:r>
            <a:r>
              <a:rPr lang="en-US" smtClean="0"/>
              <a:t> -- that one of statements, called the </a:t>
            </a:r>
            <a:r>
              <a:rPr lang="en-US" i="1" smtClean="0"/>
              <a:t>conclusion</a:t>
            </a:r>
            <a:r>
              <a:rPr lang="en-US" smtClean="0"/>
              <a:t>, follows from the others, called the </a:t>
            </a:r>
            <a:r>
              <a:rPr lang="en-US" i="1" smtClean="0"/>
              <a:t>premises</a:t>
            </a:r>
            <a:r>
              <a:rPr lang="en-US" smtClean="0"/>
              <a:t>.</a:t>
            </a:r>
          </a:p>
          <a:p>
            <a:endParaRPr lang="en-US" smtClean="0"/>
          </a:p>
          <a:p>
            <a:endParaRPr lang="en-US" smtClean="0"/>
          </a:p>
          <a:p>
            <a:endParaRPr lang="en-US" smtClean="0"/>
          </a:p>
        </p:txBody>
      </p:sp>
    </p:spTree>
    <p:extLst>
      <p:ext uri="{BB962C8B-B14F-4D97-AF65-F5344CB8AC3E}">
        <p14:creationId xmlns:p14="http://schemas.microsoft.com/office/powerpoint/2010/main" val="3867380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083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083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4A1C45E-F93A-41EB-B774-8D4F9D8522D4}" type="slidenum">
              <a:rPr lang="en-US" sz="1200"/>
              <a:pPr eaLnBrk="1" hangingPunct="1"/>
              <a:t>12</a:t>
            </a:fld>
            <a:endParaRPr lang="en-US" sz="1200"/>
          </a:p>
        </p:txBody>
      </p:sp>
      <p:sp>
        <p:nvSpPr>
          <p:cNvPr id="120837"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12083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5" tIns="46038" rIns="92075" bIns="46038"/>
          <a:lstStyle/>
          <a:p>
            <a:r>
              <a:rPr lang="en-US" u="sng" smtClean="0"/>
              <a:t>Instructor Notes:</a:t>
            </a:r>
          </a:p>
          <a:p>
            <a:r>
              <a:rPr lang="en-US" smtClean="0"/>
              <a:t>1) In this related graph, economic profit is maximized when marginal cost (MC) equals marginal revenue (MR).</a:t>
            </a:r>
          </a:p>
          <a:p>
            <a:r>
              <a:rPr lang="en-US" smtClean="0"/>
              <a:t>2) The price is determined by the demand curve (D) and is $14,000 per car.</a:t>
            </a:r>
          </a:p>
          <a:p>
            <a:r>
              <a:rPr lang="en-US" smtClean="0"/>
              <a:t>3) The deadweight loss, the blue triangle, is 0.5(2,000)10,000 = $10,000,000/year.</a:t>
            </a:r>
            <a:endParaRPr lang="en-US" u="sng" smtClean="0"/>
          </a:p>
          <a:p>
            <a:endParaRPr lang="en-US" u="sng" smtClean="0"/>
          </a:p>
        </p:txBody>
      </p:sp>
    </p:spTree>
    <p:extLst>
      <p:ext uri="{BB962C8B-B14F-4D97-AF65-F5344CB8AC3E}">
        <p14:creationId xmlns:p14="http://schemas.microsoft.com/office/powerpoint/2010/main" val="37435974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613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613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315E58E-B8B1-4CEC-9244-537EF661115E}" type="slidenum">
              <a:rPr lang="en-US" sz="1200"/>
              <a:pPr eaLnBrk="1" hangingPunct="1"/>
              <a:t>71</a:t>
            </a:fld>
            <a:endParaRPr lang="en-US" sz="1200"/>
          </a:p>
        </p:txBody>
      </p:sp>
      <p:sp>
        <p:nvSpPr>
          <p:cNvPr id="176133" name="Rectangle 2050"/>
          <p:cNvSpPr>
            <a:spLocks noGrp="1" noRot="1" noChangeAspect="1" noChangeArrowheads="1" noTextEdit="1"/>
          </p:cNvSpPr>
          <p:nvPr>
            <p:ph type="sldImg"/>
          </p:nvPr>
        </p:nvSpPr>
        <p:spPr>
          <a:xfrm>
            <a:off x="1152525" y="692150"/>
            <a:ext cx="4554538" cy="3416300"/>
          </a:xfrm>
          <a:solidFill>
            <a:srgbClr val="FFFFFF"/>
          </a:solidFill>
          <a:ln/>
        </p:spPr>
      </p:sp>
      <p:sp>
        <p:nvSpPr>
          <p:cNvPr id="176134" name="Rectangle 2051"/>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25108416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715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715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C4C0958-49A7-41B1-A89A-5D818FA7147D}" type="slidenum">
              <a:rPr lang="en-US" sz="1200"/>
              <a:pPr eaLnBrk="1" hangingPunct="1"/>
              <a:t>72</a:t>
            </a:fld>
            <a:endParaRPr lang="en-US" sz="1200"/>
          </a:p>
        </p:txBody>
      </p:sp>
      <p:sp>
        <p:nvSpPr>
          <p:cNvPr id="177157"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715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232200727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817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818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0A3AADF-F9FA-41D2-83C3-766B1E90F68C}" type="slidenum">
              <a:rPr lang="en-US" sz="1200"/>
              <a:pPr eaLnBrk="1" hangingPunct="1"/>
              <a:t>73</a:t>
            </a:fld>
            <a:endParaRPr lang="en-US" sz="1200"/>
          </a:p>
        </p:txBody>
      </p:sp>
      <p:sp>
        <p:nvSpPr>
          <p:cNvPr id="178181"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818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27289513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7920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7920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E2375C75-1E83-4E4C-BEE6-CC5B6BC8FD54}" type="slidenum">
              <a:rPr lang="en-US" sz="1200"/>
              <a:pPr eaLnBrk="1" hangingPunct="1"/>
              <a:t>74</a:t>
            </a:fld>
            <a:endParaRPr lang="en-US" sz="1200"/>
          </a:p>
        </p:txBody>
      </p:sp>
      <p:sp>
        <p:nvSpPr>
          <p:cNvPr id="179205"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7920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147577278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022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022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7CEC11F-8067-436B-9838-0A9B09697832}" type="slidenum">
              <a:rPr lang="en-US" sz="1200"/>
              <a:pPr eaLnBrk="1" hangingPunct="1"/>
              <a:t>75</a:t>
            </a:fld>
            <a:endParaRPr lang="en-US" sz="1200"/>
          </a:p>
        </p:txBody>
      </p:sp>
    </p:spTree>
    <p:extLst>
      <p:ext uri="{BB962C8B-B14F-4D97-AF65-F5344CB8AC3E}">
        <p14:creationId xmlns:p14="http://schemas.microsoft.com/office/powerpoint/2010/main" val="26183156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125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125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0269A7A-9D83-4A71-BD26-C217CBFAB7AC}" type="slidenum">
              <a:rPr lang="en-US" sz="1200"/>
              <a:pPr eaLnBrk="1" hangingPunct="1"/>
              <a:t>76</a:t>
            </a:fld>
            <a:endParaRPr lang="en-US" sz="1200"/>
          </a:p>
        </p:txBody>
      </p:sp>
    </p:spTree>
    <p:extLst>
      <p:ext uri="{BB962C8B-B14F-4D97-AF65-F5344CB8AC3E}">
        <p14:creationId xmlns:p14="http://schemas.microsoft.com/office/powerpoint/2010/main" val="6044579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227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227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05E6469-265A-44A4-B50F-7D6464258FBE}" type="slidenum">
              <a:rPr lang="en-US" sz="1200"/>
              <a:pPr eaLnBrk="1" hangingPunct="1"/>
              <a:t>77</a:t>
            </a:fld>
            <a:endParaRPr lang="en-US" sz="1200"/>
          </a:p>
        </p:txBody>
      </p:sp>
      <p:sp>
        <p:nvSpPr>
          <p:cNvPr id="182277" name="Rectangle 2"/>
          <p:cNvSpPr>
            <a:spLocks noGrp="1" noRot="1" noChangeAspect="1" noChangeArrowheads="1" noTextEdit="1"/>
          </p:cNvSpPr>
          <p:nvPr>
            <p:ph type="sldImg"/>
          </p:nvPr>
        </p:nvSpPr>
        <p:spPr>
          <a:xfrm>
            <a:off x="1152525" y="692150"/>
            <a:ext cx="4554538" cy="3416300"/>
          </a:xfrm>
          <a:solidFill>
            <a:srgbClr val="FFFFFF"/>
          </a:solidFill>
          <a:ln/>
        </p:spPr>
      </p:sp>
      <p:sp>
        <p:nvSpPr>
          <p:cNvPr id="18227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182868632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329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330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7D0F4E8-05DD-4928-8836-DE804D30A1F9}" type="slidenum">
              <a:rPr lang="en-US" sz="1200"/>
              <a:pPr eaLnBrk="1" hangingPunct="1"/>
              <a:t>78</a:t>
            </a:fld>
            <a:endParaRPr lang="en-US" sz="1200"/>
          </a:p>
        </p:txBody>
      </p:sp>
    </p:spTree>
    <p:extLst>
      <p:ext uri="{BB962C8B-B14F-4D97-AF65-F5344CB8AC3E}">
        <p14:creationId xmlns:p14="http://schemas.microsoft.com/office/powerpoint/2010/main" val="147391976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43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43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2262922-8943-4A5C-9A3F-226F146717EA}" type="slidenum">
              <a:rPr lang="en-US" sz="1200"/>
              <a:pPr eaLnBrk="1" hangingPunct="1"/>
              <a:t>79</a:t>
            </a:fld>
            <a:endParaRPr lang="en-US" sz="1200"/>
          </a:p>
        </p:txBody>
      </p:sp>
    </p:spTree>
    <p:extLst>
      <p:ext uri="{BB962C8B-B14F-4D97-AF65-F5344CB8AC3E}">
        <p14:creationId xmlns:p14="http://schemas.microsoft.com/office/powerpoint/2010/main" val="185587616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534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534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364C418-CAC1-4534-8040-E56874D1E6D9}" type="slidenum">
              <a:rPr lang="en-US" sz="1200"/>
              <a:pPr eaLnBrk="1" hangingPunct="1"/>
              <a:t>80</a:t>
            </a:fld>
            <a:endParaRPr lang="en-US" sz="1200"/>
          </a:p>
        </p:txBody>
      </p:sp>
    </p:spTree>
    <p:extLst>
      <p:ext uri="{BB962C8B-B14F-4D97-AF65-F5344CB8AC3E}">
        <p14:creationId xmlns:p14="http://schemas.microsoft.com/office/powerpoint/2010/main" val="1799844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185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186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77C4BB0-3A38-4162-9D5C-C8D60EA00597}" type="slidenum">
              <a:rPr lang="en-US" sz="1200"/>
              <a:pPr eaLnBrk="1" hangingPunct="1"/>
              <a:t>17</a:t>
            </a:fld>
            <a:endParaRPr lang="en-US" sz="1200"/>
          </a:p>
        </p:txBody>
      </p:sp>
    </p:spTree>
    <p:extLst>
      <p:ext uri="{BB962C8B-B14F-4D97-AF65-F5344CB8AC3E}">
        <p14:creationId xmlns:p14="http://schemas.microsoft.com/office/powerpoint/2010/main" val="39447731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637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637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AFB137ED-B96D-4CF1-8256-BCEB4D6F9564}" type="slidenum">
              <a:rPr lang="en-US" sz="1200"/>
              <a:pPr eaLnBrk="1" hangingPunct="1"/>
              <a:t>81</a:t>
            </a:fld>
            <a:endParaRPr lang="en-US" sz="1200"/>
          </a:p>
        </p:txBody>
      </p:sp>
    </p:spTree>
    <p:extLst>
      <p:ext uri="{BB962C8B-B14F-4D97-AF65-F5344CB8AC3E}">
        <p14:creationId xmlns:p14="http://schemas.microsoft.com/office/powerpoint/2010/main" val="6254160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739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739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6B8FE6A-6B9B-4AD7-8122-8703BA9D1212}" type="slidenum">
              <a:rPr lang="en-US" sz="1200"/>
              <a:pPr eaLnBrk="1" hangingPunct="1"/>
              <a:t>82</a:t>
            </a:fld>
            <a:endParaRPr lang="en-US" sz="1200"/>
          </a:p>
        </p:txBody>
      </p:sp>
    </p:spTree>
    <p:extLst>
      <p:ext uri="{BB962C8B-B14F-4D97-AF65-F5344CB8AC3E}">
        <p14:creationId xmlns:p14="http://schemas.microsoft.com/office/powerpoint/2010/main" val="32498854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841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842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45BC5FF-D054-4C77-994A-C31A95450A76}" type="slidenum">
              <a:rPr lang="en-US" sz="1200"/>
              <a:pPr eaLnBrk="1" hangingPunct="1"/>
              <a:t>83</a:t>
            </a:fld>
            <a:endParaRPr lang="en-US" sz="1200"/>
          </a:p>
        </p:txBody>
      </p:sp>
    </p:spTree>
    <p:extLst>
      <p:ext uri="{BB962C8B-B14F-4D97-AF65-F5344CB8AC3E}">
        <p14:creationId xmlns:p14="http://schemas.microsoft.com/office/powerpoint/2010/main" val="324051042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8944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8944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54078CB-0239-415C-8D3D-8BE3882D8E3B}" type="slidenum">
              <a:rPr lang="en-US" sz="1200"/>
              <a:pPr eaLnBrk="1" hangingPunct="1"/>
              <a:t>84</a:t>
            </a:fld>
            <a:endParaRPr lang="en-US" sz="1200"/>
          </a:p>
        </p:txBody>
      </p:sp>
    </p:spTree>
    <p:extLst>
      <p:ext uri="{BB962C8B-B14F-4D97-AF65-F5344CB8AC3E}">
        <p14:creationId xmlns:p14="http://schemas.microsoft.com/office/powerpoint/2010/main" val="209585528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046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046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D4089FC-9485-4D28-BE4A-13A1C8586125}" type="slidenum">
              <a:rPr lang="en-US" sz="1200"/>
              <a:pPr eaLnBrk="1" hangingPunct="1"/>
              <a:t>85</a:t>
            </a:fld>
            <a:endParaRPr lang="en-US" sz="1200"/>
          </a:p>
        </p:txBody>
      </p:sp>
      <p:sp>
        <p:nvSpPr>
          <p:cNvPr id="190469" name="Rectangle 2"/>
          <p:cNvSpPr>
            <a:spLocks noGrp="1" noRot="1" noChangeAspect="1" noChangeArrowheads="1" noTextEdit="1"/>
          </p:cNvSpPr>
          <p:nvPr>
            <p:ph type="sldImg"/>
          </p:nvPr>
        </p:nvSpPr>
        <p:spPr>
          <a:ln/>
        </p:spPr>
      </p:sp>
      <p:sp>
        <p:nvSpPr>
          <p:cNvPr id="1904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28729091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149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149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DEE4534-8BB9-4C47-B0E4-B85CDDFD76E4}" type="slidenum">
              <a:rPr lang="en-US" sz="1200"/>
              <a:pPr eaLnBrk="1" hangingPunct="1"/>
              <a:t>86</a:t>
            </a:fld>
            <a:endParaRPr lang="en-US" sz="1200"/>
          </a:p>
        </p:txBody>
      </p:sp>
    </p:spTree>
    <p:extLst>
      <p:ext uri="{BB962C8B-B14F-4D97-AF65-F5344CB8AC3E}">
        <p14:creationId xmlns:p14="http://schemas.microsoft.com/office/powerpoint/2010/main" val="156632422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251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251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BD617969-2FB1-43BA-8FFB-9633CCD166BF}" type="slidenum">
              <a:rPr lang="en-US" sz="1200"/>
              <a:pPr eaLnBrk="1" hangingPunct="1"/>
              <a:t>87</a:t>
            </a:fld>
            <a:endParaRPr lang="en-US" sz="1200"/>
          </a:p>
        </p:txBody>
      </p:sp>
    </p:spTree>
    <p:extLst>
      <p:ext uri="{BB962C8B-B14F-4D97-AF65-F5344CB8AC3E}">
        <p14:creationId xmlns:p14="http://schemas.microsoft.com/office/powerpoint/2010/main" val="51610713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353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354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81CEFD2-AC3D-4FED-ACF0-3B8A3B260B17}" type="slidenum">
              <a:rPr lang="en-US" sz="1200"/>
              <a:pPr eaLnBrk="1" hangingPunct="1"/>
              <a:t>88</a:t>
            </a:fld>
            <a:endParaRPr lang="en-US" sz="1200"/>
          </a:p>
        </p:txBody>
      </p:sp>
    </p:spTree>
    <p:extLst>
      <p:ext uri="{BB962C8B-B14F-4D97-AF65-F5344CB8AC3E}">
        <p14:creationId xmlns:p14="http://schemas.microsoft.com/office/powerpoint/2010/main" val="370259064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456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456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CB7442C5-8B9F-4CF9-8CD6-E2F0D5B3BD30}" type="slidenum">
              <a:rPr lang="en-US" sz="1200"/>
              <a:pPr eaLnBrk="1" hangingPunct="1"/>
              <a:t>89</a:t>
            </a:fld>
            <a:endParaRPr lang="en-US" sz="1200"/>
          </a:p>
        </p:txBody>
      </p:sp>
    </p:spTree>
    <p:extLst>
      <p:ext uri="{BB962C8B-B14F-4D97-AF65-F5344CB8AC3E}">
        <p14:creationId xmlns:p14="http://schemas.microsoft.com/office/powerpoint/2010/main" val="63170264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558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558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709F1103-0AC2-4F72-AE76-F032199DD713}" type="slidenum">
              <a:rPr lang="en-US" sz="1200"/>
              <a:pPr eaLnBrk="1" hangingPunct="1"/>
              <a:t>90</a:t>
            </a:fld>
            <a:endParaRPr lang="en-US" sz="1200"/>
          </a:p>
        </p:txBody>
      </p:sp>
    </p:spTree>
    <p:extLst>
      <p:ext uri="{BB962C8B-B14F-4D97-AF65-F5344CB8AC3E}">
        <p14:creationId xmlns:p14="http://schemas.microsoft.com/office/powerpoint/2010/main" val="2285843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288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288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0832189-FF25-455D-BD2D-D4604EC31725}" type="slidenum">
              <a:rPr lang="en-US" sz="1200"/>
              <a:pPr eaLnBrk="1" hangingPunct="1"/>
              <a:t>18</a:t>
            </a:fld>
            <a:endParaRPr lang="en-US" sz="1200"/>
          </a:p>
        </p:txBody>
      </p:sp>
      <p:sp>
        <p:nvSpPr>
          <p:cNvPr id="122885" name="Rectangle 2"/>
          <p:cNvSpPr>
            <a:spLocks noGrp="1" noRot="1" noChangeAspect="1" noChangeArrowheads="1" noTextEdit="1"/>
          </p:cNvSpPr>
          <p:nvPr>
            <p:ph type="sldImg"/>
          </p:nvPr>
        </p:nvSpPr>
        <p:spPr>
          <a:solidFill>
            <a:srgbClr val="FFFFFF"/>
          </a:solidFill>
          <a:ln/>
        </p:spPr>
      </p:sp>
      <p:sp>
        <p:nvSpPr>
          <p:cNvPr id="122886"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30439205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661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661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19E0D5A-6304-41F2-A2CA-6DA385448A55}" type="slidenum">
              <a:rPr lang="en-US" sz="1200"/>
              <a:pPr eaLnBrk="1" hangingPunct="1"/>
              <a:t>91</a:t>
            </a:fld>
            <a:endParaRPr lang="en-US" sz="1200"/>
          </a:p>
        </p:txBody>
      </p:sp>
    </p:spTree>
    <p:extLst>
      <p:ext uri="{BB962C8B-B14F-4D97-AF65-F5344CB8AC3E}">
        <p14:creationId xmlns:p14="http://schemas.microsoft.com/office/powerpoint/2010/main" val="9863361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763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763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8DF4827-D936-4EFD-B868-A7062C8BBE59}" type="slidenum">
              <a:rPr lang="en-US" sz="1200"/>
              <a:pPr eaLnBrk="1" hangingPunct="1"/>
              <a:t>92</a:t>
            </a:fld>
            <a:endParaRPr lang="en-US" sz="1200"/>
          </a:p>
        </p:txBody>
      </p:sp>
      <p:sp>
        <p:nvSpPr>
          <p:cNvPr id="197637" name="Rectangle 2"/>
          <p:cNvSpPr>
            <a:spLocks noGrp="1" noRot="1" noChangeAspect="1" noChangeArrowheads="1" noTextEdit="1"/>
          </p:cNvSpPr>
          <p:nvPr>
            <p:ph type="sldImg"/>
          </p:nvPr>
        </p:nvSpPr>
        <p:spPr>
          <a:solidFill>
            <a:srgbClr val="FFFFFF"/>
          </a:solidFill>
          <a:ln/>
        </p:spPr>
      </p:sp>
      <p:sp>
        <p:nvSpPr>
          <p:cNvPr id="197638"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extLst>
      <p:ext uri="{BB962C8B-B14F-4D97-AF65-F5344CB8AC3E}">
        <p14:creationId xmlns:p14="http://schemas.microsoft.com/office/powerpoint/2010/main" val="183027331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865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866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9580D85-8D9D-4830-848D-1DA6DFCDAAD4}" type="slidenum">
              <a:rPr lang="en-US" sz="1200"/>
              <a:pPr eaLnBrk="1" hangingPunct="1"/>
              <a:t>93</a:t>
            </a:fld>
            <a:endParaRPr lang="en-US" sz="1200"/>
          </a:p>
        </p:txBody>
      </p:sp>
    </p:spTree>
    <p:extLst>
      <p:ext uri="{BB962C8B-B14F-4D97-AF65-F5344CB8AC3E}">
        <p14:creationId xmlns:p14="http://schemas.microsoft.com/office/powerpoint/2010/main" val="315795642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9968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9968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EF48B95-B9AF-4BCF-AF2A-93A26C738A7B}" type="slidenum">
              <a:rPr lang="en-US" sz="1200"/>
              <a:pPr eaLnBrk="1" hangingPunct="1"/>
              <a:t>94</a:t>
            </a:fld>
            <a:endParaRPr lang="en-US" sz="1200"/>
          </a:p>
        </p:txBody>
      </p:sp>
    </p:spTree>
    <p:extLst>
      <p:ext uri="{BB962C8B-B14F-4D97-AF65-F5344CB8AC3E}">
        <p14:creationId xmlns:p14="http://schemas.microsoft.com/office/powerpoint/2010/main" val="36518169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070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070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3D331B88-E011-4E4E-9A4A-B70F18AAE983}" type="slidenum">
              <a:rPr lang="en-US" sz="1200"/>
              <a:pPr eaLnBrk="1" hangingPunct="1"/>
              <a:t>95</a:t>
            </a:fld>
            <a:endParaRPr lang="en-US" sz="1200"/>
          </a:p>
        </p:txBody>
      </p:sp>
      <p:sp>
        <p:nvSpPr>
          <p:cNvPr id="200709" name="Rectangle 2"/>
          <p:cNvSpPr>
            <a:spLocks noGrp="1" noRot="1" noChangeAspect="1" noChangeArrowheads="1" noTextEdit="1"/>
          </p:cNvSpPr>
          <p:nvPr>
            <p:ph type="sldImg"/>
          </p:nvPr>
        </p:nvSpPr>
        <p:spPr>
          <a:xfrm>
            <a:off x="1152525" y="692150"/>
            <a:ext cx="4554538" cy="3416300"/>
          </a:xfrm>
          <a:ln/>
        </p:spPr>
      </p:sp>
      <p:sp>
        <p:nvSpPr>
          <p:cNvPr id="2007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Logic</a:t>
            </a:r>
          </a:p>
          <a:p>
            <a:r>
              <a:rPr lang="en-US" smtClean="0"/>
              <a:t>     systematic study of valid inference. Classical, or</a:t>
            </a:r>
          </a:p>
          <a:p>
            <a:r>
              <a:rPr lang="en-US" smtClean="0"/>
              <a:t>     Aristotelian, logic is concerned with the formal</a:t>
            </a:r>
          </a:p>
          <a:p>
            <a:r>
              <a:rPr lang="en-US" smtClean="0"/>
              <a:t>     properties of an argument, not its factual accuracy.</a:t>
            </a:r>
          </a:p>
          <a:p>
            <a:r>
              <a:rPr lang="en-US" smtClean="0"/>
              <a:t>     Aristotle, in his Organon, held that any logical argument</a:t>
            </a:r>
          </a:p>
          <a:p>
            <a:r>
              <a:rPr lang="en-US" smtClean="0"/>
              <a:t>     could be reduced to a sequence of 3 propositions (2</a:t>
            </a:r>
          </a:p>
          <a:p>
            <a:r>
              <a:rPr lang="en-US" smtClean="0"/>
              <a:t>     premises and a conclusion), known as a SYLLOGISM,</a:t>
            </a:r>
          </a:p>
          <a:p>
            <a:r>
              <a:rPr lang="en-US" smtClean="0"/>
              <a:t>     and posited 3 laws as basic to all logical thought: the</a:t>
            </a:r>
          </a:p>
          <a:p>
            <a:r>
              <a:rPr lang="en-US" smtClean="0"/>
              <a:t>     law of identity (A is A); the law of contradiction (A</a:t>
            </a:r>
          </a:p>
          <a:p>
            <a:r>
              <a:rPr lang="en-US" smtClean="0"/>
              <a:t>     cannot be both A and not A); and the law of the</a:t>
            </a:r>
          </a:p>
          <a:p>
            <a:r>
              <a:rPr lang="en-US" smtClean="0"/>
              <a:t>     excluded middle (A must be either A or not A). </a:t>
            </a:r>
          </a:p>
          <a:p>
            <a:endParaRPr lang="en-US" smtClean="0"/>
          </a:p>
          <a:p>
            <a:endParaRPr lang="en-US" smtClean="0"/>
          </a:p>
        </p:txBody>
      </p:sp>
    </p:spTree>
    <p:extLst>
      <p:ext uri="{BB962C8B-B14F-4D97-AF65-F5344CB8AC3E}">
        <p14:creationId xmlns:p14="http://schemas.microsoft.com/office/powerpoint/2010/main" val="23978119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173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173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975B4AB-65C9-4D47-9E7B-5D7DEDE950DF}" type="slidenum">
              <a:rPr lang="en-US" sz="1200"/>
              <a:pPr eaLnBrk="1" hangingPunct="1"/>
              <a:t>96</a:t>
            </a:fld>
            <a:endParaRPr lang="en-US" sz="1200"/>
          </a:p>
        </p:txBody>
      </p:sp>
      <p:sp>
        <p:nvSpPr>
          <p:cNvPr id="201733" name="Rectangle 2"/>
          <p:cNvSpPr>
            <a:spLocks noGrp="1" noRot="1" noChangeAspect="1" noChangeArrowheads="1" noTextEdit="1"/>
          </p:cNvSpPr>
          <p:nvPr>
            <p:ph type="sldImg"/>
          </p:nvPr>
        </p:nvSpPr>
        <p:spPr>
          <a:ln/>
        </p:spPr>
      </p:sp>
      <p:sp>
        <p:nvSpPr>
          <p:cNvPr id="2017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196066680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275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275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52042D64-D394-471C-A9DC-90BE30EEC8E1}" type="slidenum">
              <a:rPr lang="en-US" sz="1200"/>
              <a:pPr eaLnBrk="1" hangingPunct="1"/>
              <a:t>97</a:t>
            </a:fld>
            <a:endParaRPr lang="en-US" sz="1200"/>
          </a:p>
        </p:txBody>
      </p:sp>
      <p:sp>
        <p:nvSpPr>
          <p:cNvPr id="202757" name="Rectangle 2"/>
          <p:cNvSpPr>
            <a:spLocks noGrp="1" noRot="1" noChangeAspect="1" noChangeArrowheads="1" noTextEdit="1"/>
          </p:cNvSpPr>
          <p:nvPr>
            <p:ph type="sldImg"/>
          </p:nvPr>
        </p:nvSpPr>
        <p:spPr>
          <a:ln/>
        </p:spPr>
      </p:sp>
      <p:sp>
        <p:nvSpPr>
          <p:cNvPr id="20275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377970658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582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582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8F1BC116-8E80-455A-B250-C1722F562C49}" type="slidenum">
              <a:rPr lang="en-US" sz="1200"/>
              <a:pPr eaLnBrk="1" hangingPunct="1"/>
              <a:t>99</a:t>
            </a:fld>
            <a:endParaRPr lang="en-US" sz="1200"/>
          </a:p>
        </p:txBody>
      </p:sp>
      <p:sp>
        <p:nvSpPr>
          <p:cNvPr id="205829" name="Rectangle 2"/>
          <p:cNvSpPr>
            <a:spLocks noGrp="1" noRot="1" noChangeAspect="1" noChangeArrowheads="1" noTextEdit="1"/>
          </p:cNvSpPr>
          <p:nvPr>
            <p:ph type="sldImg"/>
          </p:nvPr>
        </p:nvSpPr>
        <p:spPr>
          <a:ln/>
        </p:spPr>
      </p:sp>
      <p:sp>
        <p:nvSpPr>
          <p:cNvPr id="20583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311837648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6851"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685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4CD52257-E65E-44F0-9787-BDAACE9F4395}" type="slidenum">
              <a:rPr lang="en-US" sz="1200"/>
              <a:pPr eaLnBrk="1" hangingPunct="1"/>
              <a:t>100</a:t>
            </a:fld>
            <a:endParaRPr lang="en-US" sz="1200"/>
          </a:p>
        </p:txBody>
      </p:sp>
      <p:sp>
        <p:nvSpPr>
          <p:cNvPr id="206853" name="Rectangle 2"/>
          <p:cNvSpPr>
            <a:spLocks noGrp="1" noRot="1" noChangeAspect="1" noChangeArrowheads="1" noTextEdit="1"/>
          </p:cNvSpPr>
          <p:nvPr>
            <p:ph type="sldImg"/>
          </p:nvPr>
        </p:nvSpPr>
        <p:spPr>
          <a:xfrm>
            <a:off x="1152525" y="692150"/>
            <a:ext cx="4554538" cy="3416300"/>
          </a:xfrm>
          <a:ln/>
        </p:spPr>
      </p:sp>
      <p:sp>
        <p:nvSpPr>
          <p:cNvPr id="20685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smtClean="0"/>
              <a:t>Bribe is defined by Merriam-Webster Online http://www.m-w.com/cgi-bin/dictionary</a:t>
            </a:r>
          </a:p>
          <a:p>
            <a:endParaRPr lang="en-US" smtClean="0"/>
          </a:p>
          <a:p>
            <a:pPr>
              <a:spcBef>
                <a:spcPct val="0"/>
              </a:spcBef>
            </a:pPr>
            <a:r>
              <a:rPr lang="en-US" smtClean="0"/>
              <a:t>as follows:</a:t>
            </a:r>
          </a:p>
          <a:p>
            <a:r>
              <a:rPr lang="en-US" smtClean="0"/>
              <a:t>Pronunciation: 'brIb</a:t>
            </a:r>
            <a:br>
              <a:rPr lang="en-US" smtClean="0"/>
            </a:br>
            <a:r>
              <a:rPr lang="en-US" smtClean="0"/>
              <a:t>Function: </a:t>
            </a:r>
            <a:r>
              <a:rPr lang="en-US" i="1" smtClean="0"/>
              <a:t>noun</a:t>
            </a:r>
            <a:r>
              <a:rPr lang="en-US" smtClean="0"/>
              <a:t/>
            </a:r>
            <a:br>
              <a:rPr lang="en-US" smtClean="0"/>
            </a:br>
            <a:endParaRPr lang="en-US" smtClean="0"/>
          </a:p>
          <a:p>
            <a:r>
              <a:rPr lang="en-US" smtClean="0"/>
              <a:t>Etymology: Middle English, something stolen, from Middle French, bread given to a beggar</a:t>
            </a:r>
            <a:br>
              <a:rPr lang="en-US" smtClean="0"/>
            </a:br>
            <a:r>
              <a:rPr lang="en-US" b="1" smtClean="0"/>
              <a:t>1</a:t>
            </a:r>
            <a:r>
              <a:rPr lang="en-US" smtClean="0"/>
              <a:t> </a:t>
            </a:r>
            <a:r>
              <a:rPr lang="en-US" b="1" smtClean="0"/>
              <a:t>:</a:t>
            </a:r>
            <a:r>
              <a:rPr lang="en-US" smtClean="0"/>
              <a:t> money or favor given or promised in order to influence the judgment or conduct of a person in a position of trust</a:t>
            </a:r>
            <a:br>
              <a:rPr lang="en-US" smtClean="0"/>
            </a:br>
            <a:r>
              <a:rPr lang="en-US" b="1" smtClean="0"/>
              <a:t>2</a:t>
            </a:r>
            <a:r>
              <a:rPr lang="en-US" smtClean="0"/>
              <a:t> </a:t>
            </a:r>
            <a:r>
              <a:rPr lang="en-US" b="1" smtClean="0"/>
              <a:t>:</a:t>
            </a:r>
            <a:r>
              <a:rPr lang="en-US" smtClean="0"/>
              <a:t> something that serves to induce or influence </a:t>
            </a:r>
          </a:p>
          <a:p>
            <a:r>
              <a:rPr lang="en-US" smtClean="0"/>
              <a:t/>
            </a:r>
            <a:br>
              <a:rPr lang="en-US" smtClean="0"/>
            </a:br>
            <a:r>
              <a:rPr lang="en-US" smtClean="0"/>
              <a:t>Function: </a:t>
            </a:r>
            <a:r>
              <a:rPr lang="en-US" i="1" smtClean="0"/>
              <a:t>verb</a:t>
            </a:r>
            <a:r>
              <a:rPr lang="en-US" smtClean="0"/>
              <a:t/>
            </a:r>
            <a:br>
              <a:rPr lang="en-US" smtClean="0"/>
            </a:br>
            <a:r>
              <a:rPr lang="en-US" smtClean="0"/>
              <a:t>Inflected Form(s): </a:t>
            </a:r>
            <a:r>
              <a:rPr lang="en-US" b="1" smtClean="0"/>
              <a:t>bribed</a:t>
            </a:r>
            <a:r>
              <a:rPr lang="en-US" smtClean="0"/>
              <a:t>; </a:t>
            </a:r>
            <a:r>
              <a:rPr lang="en-US" b="1" smtClean="0"/>
              <a:t>brib·ing</a:t>
            </a:r>
            <a:r>
              <a:rPr lang="en-US" smtClean="0"/>
              <a:t/>
            </a:r>
            <a:br>
              <a:rPr lang="en-US" smtClean="0"/>
            </a:br>
            <a:r>
              <a:rPr lang="en-US" i="1" smtClean="0"/>
              <a:t>transitive senses</a:t>
            </a:r>
            <a:r>
              <a:rPr lang="en-US" smtClean="0"/>
              <a:t> </a:t>
            </a:r>
            <a:r>
              <a:rPr lang="en-US" b="1" smtClean="0"/>
              <a:t>:</a:t>
            </a:r>
            <a:r>
              <a:rPr lang="en-US" smtClean="0"/>
              <a:t> to induce or influence by or as if by </a:t>
            </a:r>
            <a:r>
              <a:rPr lang="en-US" smtClean="0">
                <a:hlinkClick r:id="rId3"/>
              </a:rPr>
              <a:t>bribery</a:t>
            </a:r>
            <a:r>
              <a:rPr lang="en-US" smtClean="0"/>
              <a:t/>
            </a:r>
            <a:br>
              <a:rPr lang="en-US" smtClean="0"/>
            </a:br>
            <a:r>
              <a:rPr lang="en-US" i="1" smtClean="0"/>
              <a:t>intransitive senses</a:t>
            </a:r>
            <a:r>
              <a:rPr lang="en-US" smtClean="0"/>
              <a:t> </a:t>
            </a:r>
            <a:r>
              <a:rPr lang="en-US" b="1" smtClean="0"/>
              <a:t>:</a:t>
            </a:r>
            <a:r>
              <a:rPr lang="en-US" smtClean="0"/>
              <a:t> to practice </a:t>
            </a:r>
            <a:r>
              <a:rPr lang="en-US" smtClean="0">
                <a:hlinkClick r:id="rId3"/>
              </a:rPr>
              <a:t>bribery</a:t>
            </a:r>
            <a:r>
              <a:rPr lang="en-US" smtClean="0"/>
              <a:t/>
            </a:r>
            <a:br>
              <a:rPr lang="en-US" smtClean="0"/>
            </a:br>
            <a:r>
              <a:rPr lang="en-US" smtClean="0"/>
              <a:t>- </a:t>
            </a:r>
            <a:r>
              <a:rPr lang="en-US" b="1" smtClean="0"/>
              <a:t>brib·able</a:t>
            </a:r>
            <a:r>
              <a:rPr lang="en-US" smtClean="0"/>
              <a:t>   /'brI-b&amp;-b&amp;l/ </a:t>
            </a:r>
            <a:r>
              <a:rPr lang="en-US" i="1" smtClean="0"/>
              <a:t>adjective</a:t>
            </a:r>
            <a:r>
              <a:rPr lang="en-US" smtClean="0"/>
              <a:t/>
            </a:r>
            <a:br>
              <a:rPr lang="en-US" smtClean="0"/>
            </a:br>
            <a:r>
              <a:rPr lang="en-US" smtClean="0"/>
              <a:t>- </a:t>
            </a:r>
            <a:r>
              <a:rPr lang="en-US" b="1" smtClean="0"/>
              <a:t>brib·ee</a:t>
            </a:r>
            <a:r>
              <a:rPr lang="en-US" smtClean="0"/>
              <a:t>   /"brI-'bE/ </a:t>
            </a:r>
            <a:r>
              <a:rPr lang="en-US" i="1" smtClean="0"/>
              <a:t>noun</a:t>
            </a:r>
            <a:r>
              <a:rPr lang="en-US" smtClean="0"/>
              <a:t/>
            </a:r>
            <a:br>
              <a:rPr lang="en-US" smtClean="0"/>
            </a:br>
            <a:r>
              <a:rPr lang="en-US" smtClean="0"/>
              <a:t>- </a:t>
            </a:r>
            <a:r>
              <a:rPr lang="en-US" b="1" smtClean="0"/>
              <a:t>brib·er</a:t>
            </a:r>
            <a:r>
              <a:rPr lang="en-US" smtClean="0"/>
              <a:t> </a:t>
            </a:r>
            <a:r>
              <a:rPr lang="en-US" i="1" smtClean="0"/>
              <a:t>noun</a:t>
            </a:r>
            <a:r>
              <a:rPr lang="en-US" smtClean="0"/>
              <a:t> </a:t>
            </a:r>
          </a:p>
        </p:txBody>
      </p:sp>
    </p:spTree>
    <p:extLst>
      <p:ext uri="{BB962C8B-B14F-4D97-AF65-F5344CB8AC3E}">
        <p14:creationId xmlns:p14="http://schemas.microsoft.com/office/powerpoint/2010/main" val="322960082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7875"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787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624B9175-2169-41FD-96BA-B34672F5CE06}" type="slidenum">
              <a:rPr lang="en-US" sz="1200"/>
              <a:pPr eaLnBrk="1" hangingPunct="1"/>
              <a:t>101</a:t>
            </a:fld>
            <a:endParaRPr lang="en-US" sz="1200"/>
          </a:p>
        </p:txBody>
      </p:sp>
      <p:sp>
        <p:nvSpPr>
          <p:cNvPr id="207877" name="Rectangle 2"/>
          <p:cNvSpPr>
            <a:spLocks noGrp="1" noRot="1" noChangeAspect="1" noChangeArrowheads="1" noTextEdit="1"/>
          </p:cNvSpPr>
          <p:nvPr>
            <p:ph type="sldImg"/>
          </p:nvPr>
        </p:nvSpPr>
        <p:spPr>
          <a:xfrm>
            <a:off x="1152525" y="692150"/>
            <a:ext cx="4554538" cy="3416300"/>
          </a:xfrm>
          <a:ln/>
        </p:spPr>
      </p:sp>
      <p:sp>
        <p:nvSpPr>
          <p:cNvPr id="20787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324843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123907"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12390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F17E80DC-BC68-4DC3-8917-BADABC3F8CDF}" type="slidenum">
              <a:rPr lang="en-US" sz="1200"/>
              <a:pPr eaLnBrk="1" hangingPunct="1"/>
              <a:t>19</a:t>
            </a:fld>
            <a:endParaRPr lang="en-US" sz="1200"/>
          </a:p>
        </p:txBody>
      </p:sp>
    </p:spTree>
    <p:extLst>
      <p:ext uri="{BB962C8B-B14F-4D97-AF65-F5344CB8AC3E}">
        <p14:creationId xmlns:p14="http://schemas.microsoft.com/office/powerpoint/2010/main" val="271100946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8899"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890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06F59A0-7099-4205-8A34-92116AF8893E}" type="slidenum">
              <a:rPr lang="en-US" sz="1200"/>
              <a:pPr eaLnBrk="1" hangingPunct="1"/>
              <a:t>107</a:t>
            </a:fld>
            <a:endParaRPr lang="en-US" sz="1200"/>
          </a:p>
        </p:txBody>
      </p:sp>
    </p:spTree>
    <p:extLst>
      <p:ext uri="{BB962C8B-B14F-4D97-AF65-F5344CB8AC3E}">
        <p14:creationId xmlns:p14="http://schemas.microsoft.com/office/powerpoint/2010/main" val="11795539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1026"/>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Eastwood's ECO 486 Notes</a:t>
            </a:r>
          </a:p>
        </p:txBody>
      </p:sp>
      <p:sp>
        <p:nvSpPr>
          <p:cNvPr id="209923" name="Rectangle 1030"/>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en-US" sz="1200" smtClean="0"/>
              <a:t>Non-tariff Barriers and Arguments for Protection</a:t>
            </a:r>
          </a:p>
        </p:txBody>
      </p:sp>
      <p:sp>
        <p:nvSpPr>
          <p:cNvPr id="20992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D5B4A1EF-929D-4DA4-9A99-C8F0DBAFCF82}" type="slidenum">
              <a:rPr lang="en-US" sz="1200"/>
              <a:pPr eaLnBrk="1" hangingPunct="1"/>
              <a:t>108</a:t>
            </a:fld>
            <a:endParaRPr lang="en-US" sz="1200"/>
          </a:p>
        </p:txBody>
      </p:sp>
      <p:sp>
        <p:nvSpPr>
          <p:cNvPr id="209925" name="Notes Placeholder 4"/>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smtClean="0"/>
          </a:p>
        </p:txBody>
      </p:sp>
    </p:spTree>
    <p:extLst>
      <p:ext uri="{BB962C8B-B14F-4D97-AF65-F5344CB8AC3E}">
        <p14:creationId xmlns:p14="http://schemas.microsoft.com/office/powerpoint/2010/main" val="424358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CD553896-8217-472E-90FF-9D0C4F5BD441}" type="slidenum">
              <a:rPr lang="en-US"/>
              <a:pPr/>
              <a:t>‹#›</a:t>
            </a:fld>
            <a:endParaRPr lang="en-US"/>
          </a:p>
        </p:txBody>
      </p:sp>
    </p:spTree>
    <p:extLst>
      <p:ext uri="{BB962C8B-B14F-4D97-AF65-F5344CB8AC3E}">
        <p14:creationId xmlns:p14="http://schemas.microsoft.com/office/powerpoint/2010/main" val="83596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C4A0BF1C-EF4F-4462-AC5F-0946370BE946}" type="slidenum">
              <a:rPr lang="en-US"/>
              <a:pPr/>
              <a:t>‹#›</a:t>
            </a:fld>
            <a:endParaRPr lang="en-US"/>
          </a:p>
        </p:txBody>
      </p:sp>
    </p:spTree>
    <p:extLst>
      <p:ext uri="{BB962C8B-B14F-4D97-AF65-F5344CB8AC3E}">
        <p14:creationId xmlns:p14="http://schemas.microsoft.com/office/powerpoint/2010/main" val="409784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697E9756-4777-4F30-A040-FBD61AB6A39C}" type="slidenum">
              <a:rPr lang="en-US"/>
              <a:pPr/>
              <a:t>‹#›</a:t>
            </a:fld>
            <a:endParaRPr lang="en-US"/>
          </a:p>
        </p:txBody>
      </p:sp>
    </p:spTree>
    <p:extLst>
      <p:ext uri="{BB962C8B-B14F-4D97-AF65-F5344CB8AC3E}">
        <p14:creationId xmlns:p14="http://schemas.microsoft.com/office/powerpoint/2010/main" val="3831337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990F879F-8EDB-44F7-80B6-439A015DCD97}" type="slidenum">
              <a:rPr lang="en-US"/>
              <a:pPr/>
              <a:t>‹#›</a:t>
            </a:fld>
            <a:endParaRPr lang="en-US"/>
          </a:p>
        </p:txBody>
      </p:sp>
    </p:spTree>
    <p:extLst>
      <p:ext uri="{BB962C8B-B14F-4D97-AF65-F5344CB8AC3E}">
        <p14:creationId xmlns:p14="http://schemas.microsoft.com/office/powerpoint/2010/main" val="213406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578C31A9-8AD7-462F-AF81-CFA99376515F}" type="slidenum">
              <a:rPr lang="en-US"/>
              <a:pPr/>
              <a:t>‹#›</a:t>
            </a:fld>
            <a:endParaRPr lang="en-US"/>
          </a:p>
        </p:txBody>
      </p:sp>
    </p:spTree>
    <p:extLst>
      <p:ext uri="{BB962C8B-B14F-4D97-AF65-F5344CB8AC3E}">
        <p14:creationId xmlns:p14="http://schemas.microsoft.com/office/powerpoint/2010/main" val="322264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AA096800-0047-4150-996D-F7190A3367CF}" type="slidenum">
              <a:rPr lang="en-US"/>
              <a:pPr/>
              <a:t>‹#›</a:t>
            </a:fld>
            <a:endParaRPr lang="en-US"/>
          </a:p>
        </p:txBody>
      </p:sp>
    </p:spTree>
    <p:extLst>
      <p:ext uri="{BB962C8B-B14F-4D97-AF65-F5344CB8AC3E}">
        <p14:creationId xmlns:p14="http://schemas.microsoft.com/office/powerpoint/2010/main" val="367806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5F961394-E393-4672-931E-75652EB7A2FB}" type="slidenum">
              <a:rPr lang="en-US"/>
              <a:pPr/>
              <a:t>‹#›</a:t>
            </a:fld>
            <a:endParaRPr lang="en-US"/>
          </a:p>
        </p:txBody>
      </p:sp>
    </p:spTree>
    <p:extLst>
      <p:ext uri="{BB962C8B-B14F-4D97-AF65-F5344CB8AC3E}">
        <p14:creationId xmlns:p14="http://schemas.microsoft.com/office/powerpoint/2010/main" val="336163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972CEA8D-C401-49AB-BD7F-6C22952CA2AB}" type="slidenum">
              <a:rPr lang="en-US"/>
              <a:pPr/>
              <a:t>‹#›</a:t>
            </a:fld>
            <a:endParaRPr lang="en-US"/>
          </a:p>
        </p:txBody>
      </p:sp>
    </p:spTree>
    <p:extLst>
      <p:ext uri="{BB962C8B-B14F-4D97-AF65-F5344CB8AC3E}">
        <p14:creationId xmlns:p14="http://schemas.microsoft.com/office/powerpoint/2010/main" val="277855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fld id="{485CD836-81DD-46EF-84FE-C6FA528ABD03}" type="slidenum">
              <a:rPr lang="en-US"/>
              <a:pPr/>
              <a:t>‹#›</a:t>
            </a:fld>
            <a:endParaRPr lang="en-US"/>
          </a:p>
        </p:txBody>
      </p:sp>
    </p:spTree>
    <p:extLst>
      <p:ext uri="{BB962C8B-B14F-4D97-AF65-F5344CB8AC3E}">
        <p14:creationId xmlns:p14="http://schemas.microsoft.com/office/powerpoint/2010/main" val="177311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fld id="{9DDF30DE-B4E2-4E63-915F-F8B8E11BCA1D}" type="slidenum">
              <a:rPr lang="en-US"/>
              <a:pPr/>
              <a:t>‹#›</a:t>
            </a:fld>
            <a:endParaRPr lang="en-US"/>
          </a:p>
        </p:txBody>
      </p:sp>
    </p:spTree>
    <p:extLst>
      <p:ext uri="{BB962C8B-B14F-4D97-AF65-F5344CB8AC3E}">
        <p14:creationId xmlns:p14="http://schemas.microsoft.com/office/powerpoint/2010/main" val="189429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fld id="{2447ACA3-41D1-4EB0-9F87-76D3E30025BA}" type="slidenum">
              <a:rPr lang="en-US"/>
              <a:pPr/>
              <a:t>‹#›</a:t>
            </a:fld>
            <a:endParaRPr lang="en-US"/>
          </a:p>
        </p:txBody>
      </p:sp>
    </p:spTree>
    <p:extLst>
      <p:ext uri="{BB962C8B-B14F-4D97-AF65-F5344CB8AC3E}">
        <p14:creationId xmlns:p14="http://schemas.microsoft.com/office/powerpoint/2010/main" val="20064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81CADC63-EAEB-441F-99B2-D783C95243D5}" type="slidenum">
              <a:rPr lang="en-US"/>
              <a:pPr/>
              <a:t>‹#›</a:t>
            </a:fld>
            <a:endParaRPr lang="en-US"/>
          </a:p>
        </p:txBody>
      </p:sp>
    </p:spTree>
    <p:extLst>
      <p:ext uri="{BB962C8B-B14F-4D97-AF65-F5344CB8AC3E}">
        <p14:creationId xmlns:p14="http://schemas.microsoft.com/office/powerpoint/2010/main" val="2166219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12CDAF87-8DB1-459B-B435-D73FF374EA92}" type="slidenum">
              <a:rPr lang="en-US"/>
              <a:pPr/>
              <a:t>‹#›</a:t>
            </a:fld>
            <a:endParaRPr lang="en-US"/>
          </a:p>
        </p:txBody>
      </p:sp>
    </p:spTree>
    <p:extLst>
      <p:ext uri="{BB962C8B-B14F-4D97-AF65-F5344CB8AC3E}">
        <p14:creationId xmlns:p14="http://schemas.microsoft.com/office/powerpoint/2010/main" val="264892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endParaRPr lang="en-US"/>
          </a:p>
        </p:txBody>
      </p:sp>
      <p:sp>
        <p:nvSpPr>
          <p:cNvPr id="13414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en-US"/>
          </a:p>
        </p:txBody>
      </p:sp>
      <p:sp>
        <p:nvSpPr>
          <p:cNvPr id="13414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15E6909E-C854-499B-8A48-95D17C33C25E}" type="slidenum">
              <a:rPr lang="en-US"/>
              <a:pPr/>
              <a:t>‹#›</a:t>
            </a:fld>
            <a:endParaRPr lang="en-US"/>
          </a:p>
        </p:txBody>
      </p:sp>
      <p:sp>
        <p:nvSpPr>
          <p:cNvPr id="15365" name="Rectangle 5"/>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5366" name="Rectangle 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51" name="Rectangle 7"/>
          <p:cNvSpPr>
            <a:spLocks noChangeArrowheads="1"/>
          </p:cNvSpPr>
          <p:nvPr/>
        </p:nvSpPr>
        <p:spPr bwMode="auto">
          <a:xfrm>
            <a:off x="7848600" y="0"/>
            <a:ext cx="1219200" cy="914400"/>
          </a:xfrm>
          <a:prstGeom prst="rect">
            <a:avLst/>
          </a:prstGeom>
          <a:noFill/>
          <a:ln w="9525">
            <a:noFill/>
            <a:miter lim="800000"/>
            <a:headEnd/>
            <a:tailEnd/>
          </a:ln>
          <a:effec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588F590D-AB4E-4F0F-8C17-5F0DEABA6931}" type="slidenum">
              <a:rPr lang="en-US" sz="5400" b="1" i="1">
                <a:solidFill>
                  <a:srgbClr val="FF5008"/>
                </a:solidFill>
              </a:rPr>
              <a:pPr/>
              <a:t>‹#›</a:t>
            </a:fld>
            <a:endParaRPr lang="en-US" sz="5400" b="1" i="1">
              <a:solidFill>
                <a:srgbClr val="FF5008"/>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customXml" Target="../ink/ink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oleObject" Target="../embeddings/oleObject7.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17.wmf"/><Relationship Id="rId4" Type="http://schemas.openxmlformats.org/officeDocument/2006/relationships/oleObject" Target="../embeddings/oleObject12.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18.wmf"/><Relationship Id="rId4"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hyperlink" Target="http://www.wto.org/english/tratop_e/statra_e/statrad.htm"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noFill/>
        </p:spPr>
        <p:txBody>
          <a:bodyPr/>
          <a:lstStyle/>
          <a:p>
            <a:r>
              <a:rPr lang="en-US" sz="4000" smtClean="0"/>
              <a:t>The Instruments of Trade Policy: Part II, Non-tariff Barriers</a:t>
            </a:r>
          </a:p>
        </p:txBody>
      </p:sp>
      <p:sp>
        <p:nvSpPr>
          <p:cNvPr id="1028" name="Rectangle 3"/>
          <p:cNvSpPr>
            <a:spLocks noGrp="1" noChangeArrowheads="1"/>
          </p:cNvSpPr>
          <p:nvPr>
            <p:ph type="body" sz="half" idx="1"/>
          </p:nvPr>
        </p:nvSpPr>
        <p:spPr>
          <a:xfrm>
            <a:off x="685800" y="1828800"/>
            <a:ext cx="8001000" cy="685800"/>
          </a:xfrm>
          <a:noFill/>
        </p:spPr>
        <p:txBody>
          <a:bodyPr/>
          <a:lstStyle/>
          <a:p>
            <a:r>
              <a:rPr lang="en-US" sz="2800" smtClean="0"/>
              <a:t>INTERNATIONAL ECONOMICS, ECO 486</a:t>
            </a:r>
          </a:p>
        </p:txBody>
      </p:sp>
      <p:graphicFrame>
        <p:nvGraphicFramePr>
          <p:cNvPr id="1026" name="Object 4"/>
          <p:cNvGraphicFramePr>
            <a:graphicFrameLocks noGrp="1" noChangeAspect="1"/>
          </p:cNvGraphicFramePr>
          <p:nvPr>
            <p:ph type="clipArt" sz="half" idx="2"/>
          </p:nvPr>
        </p:nvGraphicFramePr>
        <p:xfrm>
          <a:off x="1600200" y="2438400"/>
          <a:ext cx="5943600" cy="3984625"/>
        </p:xfrm>
        <a:graphic>
          <a:graphicData uri="http://schemas.openxmlformats.org/presentationml/2006/ole">
            <mc:AlternateContent xmlns:mc="http://schemas.openxmlformats.org/markup-compatibility/2006">
              <mc:Choice xmlns:v="urn:schemas-microsoft-com:vml" Requires="v">
                <p:oleObj spid="_x0000_s1031" name="Clip" r:id="rId3" imgW="2628571" imgH="1761905" progId="MS_ClipArt_Gallery.2">
                  <p:embed/>
                </p:oleObj>
              </mc:Choice>
              <mc:Fallback>
                <p:oleObj name="Clip" r:id="rId3" imgW="2628571" imgH="1761905"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438400"/>
                        <a:ext cx="5943600" cy="3984625"/>
                      </a:xfrm>
                      <a:prstGeom prst="rect">
                        <a:avLst/>
                      </a:prstGeom>
                    </p:spPr>
                  </p:pic>
                </p:oleObj>
              </mc:Fallback>
            </mc:AlternateContent>
          </a:graphicData>
        </a:graphic>
      </p:graphicFrame>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r>
              <a:rPr lang="en-US" smtClean="0"/>
              <a:t>Multifibre Arrangement, MFA</a:t>
            </a:r>
          </a:p>
        </p:txBody>
      </p:sp>
      <p:sp>
        <p:nvSpPr>
          <p:cNvPr id="24579" name="Rectangle 1027"/>
          <p:cNvSpPr>
            <a:spLocks noGrp="1" noChangeArrowheads="1"/>
          </p:cNvSpPr>
          <p:nvPr>
            <p:ph type="body" idx="1"/>
          </p:nvPr>
        </p:nvSpPr>
        <p:spPr/>
        <p:txBody>
          <a:bodyPr/>
          <a:lstStyle/>
          <a:p>
            <a:pPr>
              <a:lnSpc>
                <a:spcPct val="80000"/>
              </a:lnSpc>
            </a:pPr>
            <a:r>
              <a:rPr lang="en-US" sz="2800" smtClean="0"/>
              <a:t>An ICA among over 50 producing and consuming countries</a:t>
            </a:r>
          </a:p>
          <a:p>
            <a:pPr>
              <a:lnSpc>
                <a:spcPct val="80000"/>
              </a:lnSpc>
            </a:pPr>
            <a:r>
              <a:rPr lang="en-US" sz="2800" smtClean="0"/>
              <a:t>Specifies maximum amounts of fibers that each exporter may ship to each importer</a:t>
            </a:r>
          </a:p>
          <a:p>
            <a:pPr lvl="1">
              <a:lnSpc>
                <a:spcPct val="80000"/>
              </a:lnSpc>
            </a:pPr>
            <a:r>
              <a:rPr lang="en-US" sz="2400" smtClean="0"/>
              <a:t>Cotton, wood, and synthetic fibers</a:t>
            </a:r>
          </a:p>
          <a:p>
            <a:pPr>
              <a:lnSpc>
                <a:spcPct val="80000"/>
              </a:lnSpc>
            </a:pPr>
            <a:r>
              <a:rPr lang="en-US" sz="2800" smtClean="0"/>
              <a:t>Developed country consumers and developing country producers lose</a:t>
            </a:r>
          </a:p>
          <a:p>
            <a:pPr>
              <a:lnSpc>
                <a:spcPct val="80000"/>
              </a:lnSpc>
            </a:pPr>
            <a:r>
              <a:rPr lang="en-US" sz="2800" smtClean="0"/>
              <a:t>Uruguay round revision known as the Agreement on Textiles and Clothing (ATC)</a:t>
            </a:r>
          </a:p>
          <a:p>
            <a:pPr lvl="1">
              <a:lnSpc>
                <a:spcPct val="80000"/>
              </a:lnSpc>
            </a:pPr>
            <a:r>
              <a:rPr lang="en-US" sz="2400" smtClean="0"/>
              <a:t>called for 10-year phase out (by 12/31/2004)</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noFill/>
        </p:spPr>
        <p:txBody>
          <a:bodyPr/>
          <a:lstStyle/>
          <a:p>
            <a:r>
              <a:rPr lang="en-US" smtClean="0"/>
              <a:t>Corruption</a:t>
            </a:r>
          </a:p>
        </p:txBody>
      </p:sp>
      <p:sp>
        <p:nvSpPr>
          <p:cNvPr id="989187" name="Rectangle 3"/>
          <p:cNvSpPr>
            <a:spLocks noGrp="1" noChangeArrowheads="1"/>
          </p:cNvSpPr>
          <p:nvPr>
            <p:ph type="body" idx="1"/>
          </p:nvPr>
        </p:nvSpPr>
        <p:spPr>
          <a:noFill/>
        </p:spPr>
        <p:txBody>
          <a:bodyPr/>
          <a:lstStyle/>
          <a:p>
            <a:r>
              <a:rPr lang="en-US" smtClean="0"/>
              <a:t>Some authors distinguish between bribes and “facilitation payments.“</a:t>
            </a:r>
          </a:p>
          <a:p>
            <a:pPr lvl="1"/>
            <a:r>
              <a:rPr lang="en-US" smtClean="0"/>
              <a:t>One bribes a government official to induce him to do something illegal; e.g., reclassify your shipment so that it pays a lower tariff.</a:t>
            </a:r>
          </a:p>
          <a:p>
            <a:pPr lvl="1"/>
            <a:r>
              <a:rPr lang="en-US" smtClean="0"/>
              <a:t>One offers a facilitation payment to induce the official to do his job; e.g., process your shipment now instead of delaying it.  </a:t>
            </a:r>
          </a:p>
        </p:txBody>
      </p:sp>
      <p:sp>
        <p:nvSpPr>
          <p:cNvPr id="105476" name="Rectangle 4"/>
          <p:cNvSpPr>
            <a:spLocks noChangeArrowheads="1"/>
          </p:cNvSpPr>
          <p:nvPr/>
        </p:nvSpPr>
        <p:spPr bwMode="auto">
          <a:xfrm>
            <a:off x="533400" y="5973763"/>
            <a:ext cx="69342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a:t>
            </a:r>
            <a:r>
              <a:rPr lang="en-US"/>
              <a:t> chapter 6 of World Development Report: The State in a Changing World Economy, World Bank, 1997.</a:t>
            </a:r>
            <a:endParaRPr lang="en-US" b="1"/>
          </a:p>
          <a:p>
            <a:endParaRPr lang="en-US" sz="12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89187">
                                            <p:txEl>
                                              <p:pRg st="0" end="0"/>
                                            </p:txEl>
                                          </p:spTgt>
                                        </p:tgtEl>
                                        <p:attrNameLst>
                                          <p:attrName>style.visibility</p:attrName>
                                        </p:attrNameLst>
                                      </p:cBhvr>
                                      <p:to>
                                        <p:strVal val="visible"/>
                                      </p:to>
                                    </p:set>
                                    <p:anim to="" calcmode="lin" valueType="num">
                                      <p:cBhvr>
                                        <p:cTn id="7" dur="1" fill="hold"/>
                                        <p:tgtEl>
                                          <p:spTgt spid="98918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989187">
                                            <p:txEl>
                                              <p:pRg st="1" end="1"/>
                                            </p:txEl>
                                          </p:spTgt>
                                        </p:tgtEl>
                                        <p:attrNameLst>
                                          <p:attrName>style.visibility</p:attrName>
                                        </p:attrNameLst>
                                      </p:cBhvr>
                                      <p:to>
                                        <p:strVal val="visible"/>
                                      </p:to>
                                    </p:set>
                                    <p:anim to="" calcmode="lin" valueType="num">
                                      <p:cBhvr>
                                        <p:cTn id="10" dur="1" fill="hold"/>
                                        <p:tgtEl>
                                          <p:spTgt spid="989187">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989187">
                                            <p:txEl>
                                              <p:pRg st="2" end="2"/>
                                            </p:txEl>
                                          </p:spTgt>
                                        </p:tgtEl>
                                        <p:attrNameLst>
                                          <p:attrName>style.visibility</p:attrName>
                                        </p:attrNameLst>
                                      </p:cBhvr>
                                      <p:to>
                                        <p:strVal val="visible"/>
                                      </p:to>
                                    </p:set>
                                    <p:anim to="" calcmode="lin" valueType="num">
                                      <p:cBhvr>
                                        <p:cTn id="13" dur="1" fill="hold"/>
                                        <p:tgtEl>
                                          <p:spTgt spid="98918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87"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0"/>
            <a:ext cx="7772400" cy="1143000"/>
          </a:xfrm>
          <a:noFill/>
        </p:spPr>
        <p:txBody>
          <a:bodyPr/>
          <a:lstStyle/>
          <a:p>
            <a:r>
              <a:rPr lang="en-US" smtClean="0"/>
              <a:t>Corruption</a:t>
            </a:r>
          </a:p>
        </p:txBody>
      </p:sp>
      <p:sp>
        <p:nvSpPr>
          <p:cNvPr id="991235" name="Rectangle 3"/>
          <p:cNvSpPr>
            <a:spLocks noGrp="1" noChangeArrowheads="1"/>
          </p:cNvSpPr>
          <p:nvPr>
            <p:ph type="body" idx="1"/>
          </p:nvPr>
        </p:nvSpPr>
        <p:spPr>
          <a:xfrm>
            <a:off x="685800" y="1295400"/>
            <a:ext cx="7772400" cy="4800600"/>
          </a:xfrm>
          <a:noFill/>
        </p:spPr>
        <p:txBody>
          <a:bodyPr/>
          <a:lstStyle/>
          <a:p>
            <a:pPr>
              <a:lnSpc>
                <a:spcPct val="90000"/>
              </a:lnSpc>
            </a:pPr>
            <a:r>
              <a:rPr lang="en-US" smtClean="0"/>
              <a:t>Facilitation payments are a common practice in many countries and not always illegal.</a:t>
            </a:r>
          </a:p>
          <a:p>
            <a:pPr>
              <a:lnSpc>
                <a:spcPct val="90000"/>
              </a:lnSpc>
            </a:pPr>
            <a:r>
              <a:rPr lang="en-US" smtClean="0"/>
              <a:t>Bribes are usually illegal in the country where the payment is made.</a:t>
            </a:r>
          </a:p>
          <a:p>
            <a:pPr lvl="1">
              <a:lnSpc>
                <a:spcPct val="90000"/>
              </a:lnSpc>
            </a:pPr>
            <a:r>
              <a:rPr lang="en-US" smtClean="0"/>
              <a:t>The Foreign Corrupt Practices Act (FCPA): prohibits US firms from bribing foreign officials.</a:t>
            </a:r>
          </a:p>
          <a:p>
            <a:pPr lvl="1">
              <a:lnSpc>
                <a:spcPct val="90000"/>
              </a:lnSpc>
            </a:pPr>
            <a:r>
              <a:rPr lang="en-US" smtClean="0"/>
              <a:t>In 1997, OECD countries agreed to pass similar laws. So far, 35 countries have agreed to do so.</a:t>
            </a:r>
          </a:p>
          <a:p>
            <a:pPr lvl="1">
              <a:lnSpc>
                <a:spcPct val="90000"/>
              </a:lnSpc>
            </a:pPr>
            <a:endParaRPr lang="en-US" smtClean="0"/>
          </a:p>
        </p:txBody>
      </p:sp>
      <p:sp>
        <p:nvSpPr>
          <p:cNvPr id="106500" name="Rectangle 4"/>
          <p:cNvSpPr>
            <a:spLocks noChangeArrowheads="1"/>
          </p:cNvSpPr>
          <p:nvPr/>
        </p:nvSpPr>
        <p:spPr bwMode="auto">
          <a:xfrm>
            <a:off x="533400" y="5973763"/>
            <a:ext cx="6934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endParaRPr lang="en-US" sz="12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91235">
                                            <p:txEl>
                                              <p:pRg st="0" end="0"/>
                                            </p:txEl>
                                          </p:spTgt>
                                        </p:tgtEl>
                                        <p:attrNameLst>
                                          <p:attrName>style.visibility</p:attrName>
                                        </p:attrNameLst>
                                      </p:cBhvr>
                                      <p:to>
                                        <p:strVal val="visible"/>
                                      </p:to>
                                    </p:set>
                                    <p:anim to="" calcmode="lin" valueType="num">
                                      <p:cBhvr>
                                        <p:cTn id="7" dur="1" fill="hold"/>
                                        <p:tgtEl>
                                          <p:spTgt spid="9912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91235">
                                            <p:txEl>
                                              <p:pRg st="1" end="1"/>
                                            </p:txEl>
                                          </p:spTgt>
                                        </p:tgtEl>
                                        <p:attrNameLst>
                                          <p:attrName>style.visibility</p:attrName>
                                        </p:attrNameLst>
                                      </p:cBhvr>
                                      <p:to>
                                        <p:strVal val="visible"/>
                                      </p:to>
                                    </p:set>
                                    <p:anim to="" calcmode="lin" valueType="num">
                                      <p:cBhvr>
                                        <p:cTn id="12" dur="1" fill="hold"/>
                                        <p:tgtEl>
                                          <p:spTgt spid="991235">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991235">
                                            <p:txEl>
                                              <p:pRg st="2" end="2"/>
                                            </p:txEl>
                                          </p:spTgt>
                                        </p:tgtEl>
                                        <p:attrNameLst>
                                          <p:attrName>style.visibility</p:attrName>
                                        </p:attrNameLst>
                                      </p:cBhvr>
                                      <p:to>
                                        <p:strVal val="visible"/>
                                      </p:to>
                                    </p:set>
                                    <p:anim to="" calcmode="lin" valueType="num">
                                      <p:cBhvr>
                                        <p:cTn id="15" dur="1" fill="hold"/>
                                        <p:tgtEl>
                                          <p:spTgt spid="991235">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499"/>
                                          </p:stCondLst>
                                        </p:cTn>
                                        <p:tgtEl>
                                          <p:spTgt spid="991235">
                                            <p:txEl>
                                              <p:pRg st="3" end="3"/>
                                            </p:txEl>
                                          </p:spTgt>
                                        </p:tgtEl>
                                        <p:attrNameLst>
                                          <p:attrName>style.visibility</p:attrName>
                                        </p:attrNameLst>
                                      </p:cBhvr>
                                      <p:to>
                                        <p:strVal val="visible"/>
                                      </p:to>
                                    </p:set>
                                    <p:anim to="" calcmode="lin" valueType="num">
                                      <p:cBhvr>
                                        <p:cTn id="18" dur="1" fill="hold"/>
                                        <p:tgtEl>
                                          <p:spTgt spid="9912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35"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457200" y="1600200"/>
            <a:ext cx="8229600" cy="4724400"/>
          </a:xfrm>
        </p:spPr>
        <p:txBody>
          <a:bodyPr/>
          <a:lstStyle/>
          <a:p>
            <a:r>
              <a:rPr lang="en-US" smtClean="0">
                <a:solidFill>
                  <a:srgbClr val="990033"/>
                </a:solidFill>
              </a:rPr>
              <a:t>The Economics of Dumping</a:t>
            </a:r>
          </a:p>
          <a:p>
            <a:pPr lvl="1"/>
            <a:r>
              <a:rPr lang="en-US" b="1" smtClean="0"/>
              <a:t>Price discrimination</a:t>
            </a:r>
            <a:endParaRPr lang="en-US" smtClean="0"/>
          </a:p>
          <a:p>
            <a:pPr lvl="2"/>
            <a:r>
              <a:rPr lang="en-US" smtClean="0"/>
              <a:t>The practice of charging different customers different prices</a:t>
            </a:r>
          </a:p>
          <a:p>
            <a:pPr lvl="1"/>
            <a:r>
              <a:rPr lang="en-US" b="1" smtClean="0"/>
              <a:t>Dumping</a:t>
            </a:r>
          </a:p>
          <a:p>
            <a:pPr lvl="2"/>
            <a:r>
              <a:rPr lang="en-US" smtClean="0"/>
              <a:t>The most common form of price discrimination in international trade</a:t>
            </a:r>
          </a:p>
          <a:p>
            <a:pPr lvl="2"/>
            <a:r>
              <a:rPr lang="en-US" smtClean="0"/>
              <a:t>A pricing practice in which a firm charges a lower price for an exported good than it does for the same good sold domestically</a:t>
            </a:r>
          </a:p>
        </p:txBody>
      </p:sp>
      <p:sp>
        <p:nvSpPr>
          <p:cNvPr id="107523" name="Rectangle 3"/>
          <p:cNvSpPr>
            <a:spLocks noChangeArrowheads="1"/>
          </p:cNvSpPr>
          <p:nvPr/>
        </p:nvSpPr>
        <p:spPr bwMode="auto">
          <a:xfrm>
            <a:off x="762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4000">
                <a:solidFill>
                  <a:srgbClr val="663300"/>
                </a:solidFill>
              </a:rPr>
              <a:t>Dumping</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457200" y="1600200"/>
            <a:ext cx="8382000" cy="5105400"/>
          </a:xfrm>
        </p:spPr>
        <p:txBody>
          <a:bodyPr/>
          <a:lstStyle/>
          <a:p>
            <a:pPr lvl="2"/>
            <a:r>
              <a:rPr lang="en-US" smtClean="0"/>
              <a:t>It is a controversial issue in trade policy and is widely regarded by </a:t>
            </a:r>
            <a:r>
              <a:rPr lang="en-US" u="sng" smtClean="0"/>
              <a:t>non-economists</a:t>
            </a:r>
            <a:r>
              <a:rPr lang="en-US" smtClean="0"/>
              <a:t> as an unfair practice.</a:t>
            </a:r>
          </a:p>
          <a:p>
            <a:pPr lvl="3"/>
            <a:r>
              <a:rPr lang="en-US" u="sng" smtClean="0"/>
              <a:t>Example</a:t>
            </a:r>
            <a:r>
              <a:rPr lang="en-US" smtClean="0"/>
              <a:t>: As of April 2002, the United States had anti-dumping duties on 265 items from 40 different countries. </a:t>
            </a:r>
          </a:p>
          <a:p>
            <a:pPr lvl="1"/>
            <a:r>
              <a:rPr lang="en-US" smtClean="0"/>
              <a:t>Dumping can occur only if two conditions are met:</a:t>
            </a:r>
          </a:p>
          <a:p>
            <a:pPr lvl="2"/>
            <a:r>
              <a:rPr lang="en-US" smtClean="0"/>
              <a:t>Imperfectly competitive industry</a:t>
            </a:r>
          </a:p>
          <a:p>
            <a:pPr lvl="2"/>
            <a:r>
              <a:rPr lang="en-US" smtClean="0"/>
              <a:t>Segmented markets</a:t>
            </a:r>
          </a:p>
          <a:p>
            <a:pPr lvl="1"/>
            <a:r>
              <a:rPr lang="en-US" smtClean="0"/>
              <a:t>Given these conditions, a monopolistic firm may find that it is profitable to engage in dumping.</a:t>
            </a:r>
          </a:p>
          <a:p>
            <a:endParaRPr lang="en-US" smtClean="0"/>
          </a:p>
          <a:p>
            <a:endParaRPr lang="en-US" smtClean="0"/>
          </a:p>
        </p:txBody>
      </p:sp>
      <p:sp>
        <p:nvSpPr>
          <p:cNvPr id="108547" name="Rectangle 3"/>
          <p:cNvSpPr>
            <a:spLocks noChangeArrowheads="1"/>
          </p:cNvSpPr>
          <p:nvPr/>
        </p:nvSpPr>
        <p:spPr bwMode="auto">
          <a:xfrm>
            <a:off x="762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4000">
                <a:solidFill>
                  <a:srgbClr val="663300"/>
                </a:solidFill>
              </a:rPr>
              <a:t>Dumping</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457200" y="1066800"/>
            <a:ext cx="8382000" cy="5638800"/>
          </a:xfrm>
        </p:spPr>
        <p:txBody>
          <a:bodyPr/>
          <a:lstStyle/>
          <a:p>
            <a:r>
              <a:rPr lang="en-US" smtClean="0"/>
              <a:t>Assumptions:</a:t>
            </a:r>
          </a:p>
          <a:p>
            <a:pPr lvl="1"/>
            <a:r>
              <a:rPr lang="en-US" smtClean="0"/>
              <a:t>Home has a monopoly producing a good </a:t>
            </a:r>
          </a:p>
          <a:p>
            <a:pPr lvl="2"/>
            <a:r>
              <a:rPr lang="en-US" smtClean="0"/>
              <a:t>Trade barriers exclude foreign competition </a:t>
            </a:r>
          </a:p>
          <a:p>
            <a:pPr lvl="2"/>
            <a:r>
              <a:rPr lang="en-US" smtClean="0"/>
              <a:t>Home may export its good to Foreign</a:t>
            </a:r>
          </a:p>
          <a:p>
            <a:pPr lvl="1"/>
            <a:r>
              <a:rPr lang="en-US" smtClean="0"/>
              <a:t>Foreign’s market is perfectly-competitive</a:t>
            </a:r>
          </a:p>
          <a:p>
            <a:pPr lvl="1"/>
            <a:r>
              <a:rPr lang="en-US" smtClean="0"/>
              <a:t>Home’s MC, D &amp; MR in its domestic (DOM) and foreign markets (FOR) are as shown</a:t>
            </a:r>
          </a:p>
          <a:p>
            <a:r>
              <a:rPr lang="en-US" sz="2800" smtClean="0"/>
              <a:t>Home’s monopolist will produce the Quantity where its MC equals its MR, Q</a:t>
            </a:r>
            <a:r>
              <a:rPr lang="en-US" sz="2800" baseline="-25000" smtClean="0"/>
              <a:t>MONOPOLY</a:t>
            </a:r>
            <a:r>
              <a:rPr lang="en-US" sz="2800" smtClean="0"/>
              <a:t>. Q</a:t>
            </a:r>
            <a:r>
              <a:rPr lang="en-US" sz="2800" baseline="-25000" smtClean="0"/>
              <a:t>DOM</a:t>
            </a:r>
            <a:r>
              <a:rPr lang="en-US" sz="2800" smtClean="0"/>
              <a:t> will be sold in Home. Home’s exports equal Q</a:t>
            </a:r>
            <a:r>
              <a:rPr lang="en-US" sz="2800" baseline="-25000" smtClean="0"/>
              <a:t>MONOPOLY</a:t>
            </a:r>
            <a:r>
              <a:rPr lang="en-US" sz="2800" smtClean="0"/>
              <a:t> - Q</a:t>
            </a:r>
            <a:r>
              <a:rPr lang="en-US" sz="2800" baseline="-25000" smtClean="0"/>
              <a:t>DOM</a:t>
            </a:r>
            <a:r>
              <a:rPr lang="en-US" sz="2800" smtClean="0"/>
              <a:t> </a:t>
            </a:r>
          </a:p>
          <a:p>
            <a:r>
              <a:rPr lang="en-US" sz="2800" smtClean="0"/>
              <a:t>This is “dumping” since P</a:t>
            </a:r>
            <a:r>
              <a:rPr lang="en-US" sz="2800" baseline="-25000" smtClean="0"/>
              <a:t>DOM</a:t>
            </a:r>
            <a:r>
              <a:rPr lang="en-US" sz="2800" smtClean="0"/>
              <a:t> &gt; P</a:t>
            </a:r>
            <a:r>
              <a:rPr lang="en-US" sz="2800" baseline="-25000" smtClean="0"/>
              <a:t>FOR</a:t>
            </a:r>
            <a:r>
              <a:rPr lang="en-US" sz="2800" smtClean="0"/>
              <a:t>.</a:t>
            </a:r>
          </a:p>
        </p:txBody>
      </p:sp>
      <p:sp>
        <p:nvSpPr>
          <p:cNvPr id="109571" name="Rectangle 3"/>
          <p:cNvSpPr>
            <a:spLocks noChangeArrowheads="1"/>
          </p:cNvSpPr>
          <p:nvPr/>
        </p:nvSpPr>
        <p:spPr bwMode="auto">
          <a:xfrm>
            <a:off x="-2286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4000">
                <a:solidFill>
                  <a:srgbClr val="663300"/>
                </a:solidFill>
              </a:rPr>
              <a:t>A Simple Model of Dumping</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594" name="Group 2"/>
          <p:cNvGrpSpPr>
            <a:grpSpLocks/>
          </p:cNvGrpSpPr>
          <p:nvPr/>
        </p:nvGrpSpPr>
        <p:grpSpPr bwMode="auto">
          <a:xfrm>
            <a:off x="0" y="304800"/>
            <a:ext cx="9144000" cy="6248400"/>
            <a:chOff x="0" y="192"/>
            <a:chExt cx="5760" cy="3936"/>
          </a:xfrm>
        </p:grpSpPr>
        <p:sp>
          <p:nvSpPr>
            <p:cNvPr id="110596" name="Rectangle 3"/>
            <p:cNvSpPr>
              <a:spLocks noChangeArrowheads="1"/>
            </p:cNvSpPr>
            <p:nvPr/>
          </p:nvSpPr>
          <p:spPr bwMode="auto">
            <a:xfrm>
              <a:off x="0" y="816"/>
              <a:ext cx="576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endParaRPr lang="en-US" sz="2400">
                <a:solidFill>
                  <a:srgbClr val="336699"/>
                </a:solidFill>
              </a:endParaRPr>
            </a:p>
          </p:txBody>
        </p:sp>
        <p:sp>
          <p:nvSpPr>
            <p:cNvPr id="110597" name="Rectangle 4"/>
            <p:cNvSpPr>
              <a:spLocks noChangeArrowheads="1"/>
            </p:cNvSpPr>
            <p:nvPr/>
          </p:nvSpPr>
          <p:spPr bwMode="auto">
            <a:xfrm>
              <a:off x="48" y="192"/>
              <a:ext cx="489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4000">
                  <a:solidFill>
                    <a:srgbClr val="663300"/>
                  </a:solidFill>
                </a:rPr>
                <a:t>Dumping</a:t>
              </a:r>
            </a:p>
          </p:txBody>
        </p:sp>
        <p:sp>
          <p:nvSpPr>
            <p:cNvPr id="110598" name="AutoShape 5"/>
            <p:cNvSpPr>
              <a:spLocks/>
            </p:cNvSpPr>
            <p:nvPr/>
          </p:nvSpPr>
          <p:spPr bwMode="auto">
            <a:xfrm rot="5400000">
              <a:off x="2280" y="2952"/>
              <a:ext cx="192" cy="1008"/>
            </a:xfrm>
            <a:prstGeom prst="rightBrace">
              <a:avLst>
                <a:gd name="adj1" fmla="val 43750"/>
                <a:gd name="adj2" fmla="val 50116"/>
              </a:avLst>
            </a:prstGeom>
            <a:noFill/>
            <a:ln w="25400">
              <a:solidFill>
                <a:srgbClr val="FF131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10599" name="Text Box 6"/>
            <p:cNvSpPr txBox="1">
              <a:spLocks noChangeArrowheads="1"/>
            </p:cNvSpPr>
            <p:nvPr/>
          </p:nvSpPr>
          <p:spPr bwMode="auto">
            <a:xfrm>
              <a:off x="2084" y="3552"/>
              <a:ext cx="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solidFill>
                    <a:srgbClr val="FF0101"/>
                  </a:solidFill>
                  <a:latin typeface="Arial" panose="020B0604020202020204" pitchFamily="34" charset="0"/>
                </a:rPr>
                <a:t>Exports</a:t>
              </a:r>
              <a:endParaRPr lang="en-US" sz="1800" b="1">
                <a:solidFill>
                  <a:srgbClr val="333399"/>
                </a:solidFill>
                <a:latin typeface="Arial" panose="020B0604020202020204" pitchFamily="34" charset="0"/>
              </a:endParaRPr>
            </a:p>
          </p:txBody>
        </p:sp>
        <p:sp>
          <p:nvSpPr>
            <p:cNvPr id="110600" name="AutoShape 7"/>
            <p:cNvSpPr>
              <a:spLocks/>
            </p:cNvSpPr>
            <p:nvPr/>
          </p:nvSpPr>
          <p:spPr bwMode="auto">
            <a:xfrm rot="5400000">
              <a:off x="1296" y="3024"/>
              <a:ext cx="192" cy="864"/>
            </a:xfrm>
            <a:prstGeom prst="rightBrace">
              <a:avLst>
                <a:gd name="adj1" fmla="val 37500"/>
                <a:gd name="adj2" fmla="val 50116"/>
              </a:avLst>
            </a:prstGeom>
            <a:noFill/>
            <a:ln w="25400">
              <a:solidFill>
                <a:srgbClr val="FF010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10601" name="Text Box 8"/>
            <p:cNvSpPr txBox="1">
              <a:spLocks noChangeArrowheads="1"/>
            </p:cNvSpPr>
            <p:nvPr/>
          </p:nvSpPr>
          <p:spPr bwMode="auto">
            <a:xfrm>
              <a:off x="816" y="3552"/>
              <a:ext cx="1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solidFill>
                    <a:srgbClr val="333399"/>
                  </a:solidFill>
                  <a:latin typeface="Arial" panose="020B0604020202020204" pitchFamily="34" charset="0"/>
                </a:rPr>
                <a:t>Domestic sales</a:t>
              </a:r>
            </a:p>
          </p:txBody>
        </p:sp>
        <p:grpSp>
          <p:nvGrpSpPr>
            <p:cNvPr id="110602" name="Group 9"/>
            <p:cNvGrpSpPr>
              <a:grpSpLocks/>
            </p:cNvGrpSpPr>
            <p:nvPr/>
          </p:nvGrpSpPr>
          <p:grpSpPr bwMode="auto">
            <a:xfrm>
              <a:off x="672" y="960"/>
              <a:ext cx="4636" cy="2592"/>
              <a:chOff x="672" y="960"/>
              <a:chExt cx="4636" cy="2592"/>
            </a:xfrm>
          </p:grpSpPr>
          <p:sp>
            <p:nvSpPr>
              <p:cNvPr id="110636" name="Text Box 10"/>
              <p:cNvSpPr txBox="1">
                <a:spLocks noChangeArrowheads="1"/>
              </p:cNvSpPr>
              <p:nvPr/>
            </p:nvSpPr>
            <p:spPr bwMode="auto">
              <a:xfrm>
                <a:off x="672" y="960"/>
                <a:ext cx="9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Cost, </a:t>
                </a:r>
                <a:r>
                  <a:rPr lang="en-US" sz="1800" b="1" i="1">
                    <a:latin typeface="Arial" panose="020B0604020202020204" pitchFamily="34" charset="0"/>
                  </a:rPr>
                  <a:t>C</a:t>
                </a:r>
                <a:r>
                  <a:rPr lang="en-US" sz="1800" b="1">
                    <a:latin typeface="Arial" panose="020B0604020202020204" pitchFamily="34" charset="0"/>
                  </a:rPr>
                  <a:t> and</a:t>
                </a:r>
              </a:p>
              <a:p>
                <a:r>
                  <a:rPr lang="en-US" sz="1800" b="1">
                    <a:latin typeface="Arial" panose="020B0604020202020204" pitchFamily="34" charset="0"/>
                  </a:rPr>
                  <a:t>Price, </a:t>
                </a:r>
                <a:r>
                  <a:rPr lang="en-US" sz="1800" b="1" i="1">
                    <a:latin typeface="Arial" panose="020B0604020202020204" pitchFamily="34" charset="0"/>
                  </a:rPr>
                  <a:t>P</a:t>
                </a:r>
              </a:p>
            </p:txBody>
          </p:sp>
          <p:sp>
            <p:nvSpPr>
              <p:cNvPr id="110637" name="Line 11"/>
              <p:cNvSpPr>
                <a:spLocks noChangeShapeType="1"/>
              </p:cNvSpPr>
              <p:nvPr/>
            </p:nvSpPr>
            <p:spPr bwMode="auto">
              <a:xfrm>
                <a:off x="960" y="1368"/>
                <a:ext cx="0" cy="1728"/>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38" name="Line 12"/>
              <p:cNvSpPr>
                <a:spLocks noChangeShapeType="1"/>
              </p:cNvSpPr>
              <p:nvPr/>
            </p:nvSpPr>
            <p:spPr bwMode="auto">
              <a:xfrm>
                <a:off x="950" y="3096"/>
                <a:ext cx="4080" cy="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10639" name="Text Box 13"/>
              <p:cNvSpPr txBox="1">
                <a:spLocks noChangeArrowheads="1"/>
              </p:cNvSpPr>
              <p:nvPr/>
            </p:nvSpPr>
            <p:spPr bwMode="auto">
              <a:xfrm>
                <a:off x="3792" y="3148"/>
                <a:ext cx="15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Quantities produced</a:t>
                </a:r>
              </a:p>
              <a:p>
                <a:r>
                  <a:rPr lang="en-US" sz="1800" b="1">
                    <a:latin typeface="Arial" panose="020B0604020202020204" pitchFamily="34" charset="0"/>
                  </a:rPr>
                  <a:t>and demanded, </a:t>
                </a:r>
                <a:r>
                  <a:rPr lang="en-US" sz="1800" b="1" i="1">
                    <a:latin typeface="Arial" panose="020B0604020202020204" pitchFamily="34" charset="0"/>
                  </a:rPr>
                  <a:t>Q</a:t>
                </a:r>
              </a:p>
            </p:txBody>
          </p:sp>
        </p:grpSp>
        <p:grpSp>
          <p:nvGrpSpPr>
            <p:cNvPr id="110603" name="Group 14"/>
            <p:cNvGrpSpPr>
              <a:grpSpLocks/>
            </p:cNvGrpSpPr>
            <p:nvPr/>
          </p:nvGrpSpPr>
          <p:grpSpPr bwMode="auto">
            <a:xfrm>
              <a:off x="1584" y="1680"/>
              <a:ext cx="2496" cy="1128"/>
              <a:chOff x="1584" y="1680"/>
              <a:chExt cx="2496" cy="1128"/>
            </a:xfrm>
          </p:grpSpPr>
          <p:sp>
            <p:nvSpPr>
              <p:cNvPr id="110634" name="Line 15"/>
              <p:cNvSpPr>
                <a:spLocks noChangeShapeType="1"/>
              </p:cNvSpPr>
              <p:nvPr/>
            </p:nvSpPr>
            <p:spPr bwMode="auto">
              <a:xfrm flipV="1">
                <a:off x="1584" y="1848"/>
                <a:ext cx="2064" cy="96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35" name="Text Box 16"/>
              <p:cNvSpPr txBox="1">
                <a:spLocks noChangeArrowheads="1"/>
              </p:cNvSpPr>
              <p:nvPr/>
            </p:nvSpPr>
            <p:spPr bwMode="auto">
              <a:xfrm>
                <a:off x="3686" y="1680"/>
                <a:ext cx="39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MC</a:t>
                </a:r>
              </a:p>
            </p:txBody>
          </p:sp>
        </p:grpSp>
        <p:sp>
          <p:nvSpPr>
            <p:cNvPr id="110604" name="Line 17"/>
            <p:cNvSpPr>
              <a:spLocks noChangeShapeType="1"/>
            </p:cNvSpPr>
            <p:nvPr/>
          </p:nvSpPr>
          <p:spPr bwMode="auto">
            <a:xfrm>
              <a:off x="960" y="2201"/>
              <a:ext cx="3072" cy="0"/>
            </a:xfrm>
            <a:prstGeom prst="line">
              <a:avLst/>
            </a:prstGeom>
            <a:noFill/>
            <a:ln w="57150">
              <a:solidFill>
                <a:srgbClr val="FF010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05" name="Text Box 18"/>
            <p:cNvSpPr txBox="1">
              <a:spLocks noChangeArrowheads="1"/>
            </p:cNvSpPr>
            <p:nvPr/>
          </p:nvSpPr>
          <p:spPr bwMode="auto">
            <a:xfrm>
              <a:off x="4070" y="2033"/>
              <a:ext cx="13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FF0101"/>
                  </a:solidFill>
                  <a:latin typeface="Arial" panose="020B0604020202020204" pitchFamily="34" charset="0"/>
                </a:rPr>
                <a:t>D</a:t>
              </a:r>
              <a:r>
                <a:rPr lang="en-US" sz="1800" b="1" i="1" baseline="-25000">
                  <a:solidFill>
                    <a:srgbClr val="FF0101"/>
                  </a:solidFill>
                  <a:latin typeface="Arial" panose="020B0604020202020204" pitchFamily="34" charset="0"/>
                </a:rPr>
                <a:t>FOR </a:t>
              </a:r>
              <a:r>
                <a:rPr lang="en-US" sz="1800" b="1" i="1">
                  <a:solidFill>
                    <a:srgbClr val="FF0101"/>
                  </a:solidFill>
                  <a:latin typeface="Arial" panose="020B0604020202020204" pitchFamily="34" charset="0"/>
                </a:rPr>
                <a:t>= MR</a:t>
              </a:r>
              <a:r>
                <a:rPr lang="en-US" sz="1800" b="1" i="1" baseline="-25000">
                  <a:solidFill>
                    <a:srgbClr val="FF0101"/>
                  </a:solidFill>
                  <a:latin typeface="Arial" panose="020B0604020202020204" pitchFamily="34" charset="0"/>
                </a:rPr>
                <a:t>FOR</a:t>
              </a:r>
              <a:endParaRPr lang="en-US" sz="1800" b="1" i="1">
                <a:solidFill>
                  <a:srgbClr val="333399"/>
                </a:solidFill>
                <a:latin typeface="Arial" panose="020B0604020202020204" pitchFamily="34" charset="0"/>
              </a:endParaRPr>
            </a:p>
          </p:txBody>
        </p:sp>
        <p:grpSp>
          <p:nvGrpSpPr>
            <p:cNvPr id="110606" name="Group 19"/>
            <p:cNvGrpSpPr>
              <a:grpSpLocks/>
            </p:cNvGrpSpPr>
            <p:nvPr/>
          </p:nvGrpSpPr>
          <p:grpSpPr bwMode="auto">
            <a:xfrm>
              <a:off x="1296" y="1462"/>
              <a:ext cx="1680" cy="1632"/>
              <a:chOff x="1296" y="1462"/>
              <a:chExt cx="1680" cy="1632"/>
            </a:xfrm>
          </p:grpSpPr>
          <p:sp>
            <p:nvSpPr>
              <p:cNvPr id="110632" name="Line 20"/>
              <p:cNvSpPr>
                <a:spLocks noChangeShapeType="1"/>
              </p:cNvSpPr>
              <p:nvPr/>
            </p:nvSpPr>
            <p:spPr bwMode="auto">
              <a:xfrm>
                <a:off x="1296" y="1462"/>
                <a:ext cx="1008" cy="144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33" name="Text Box 21"/>
              <p:cNvSpPr txBox="1">
                <a:spLocks noChangeArrowheads="1"/>
              </p:cNvSpPr>
              <p:nvPr/>
            </p:nvSpPr>
            <p:spPr bwMode="auto">
              <a:xfrm>
                <a:off x="2256" y="2863"/>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MR</a:t>
                </a:r>
                <a:r>
                  <a:rPr lang="en-US" sz="1800" b="1" i="1" baseline="-25000">
                    <a:solidFill>
                      <a:srgbClr val="333399"/>
                    </a:solidFill>
                    <a:latin typeface="Arial" panose="020B0604020202020204" pitchFamily="34" charset="0"/>
                  </a:rPr>
                  <a:t>DOM</a:t>
                </a:r>
                <a:endParaRPr lang="en-US" sz="1800" b="1" i="1">
                  <a:solidFill>
                    <a:srgbClr val="333399"/>
                  </a:solidFill>
                  <a:latin typeface="Arial" panose="020B0604020202020204" pitchFamily="34" charset="0"/>
                </a:endParaRPr>
              </a:p>
            </p:txBody>
          </p:sp>
        </p:grpSp>
        <p:grpSp>
          <p:nvGrpSpPr>
            <p:cNvPr id="110607" name="Group 22"/>
            <p:cNvGrpSpPr>
              <a:grpSpLocks/>
            </p:cNvGrpSpPr>
            <p:nvPr/>
          </p:nvGrpSpPr>
          <p:grpSpPr bwMode="auto">
            <a:xfrm>
              <a:off x="1584" y="1416"/>
              <a:ext cx="1969" cy="1455"/>
              <a:chOff x="1584" y="1416"/>
              <a:chExt cx="1969" cy="1455"/>
            </a:xfrm>
          </p:grpSpPr>
          <p:sp>
            <p:nvSpPr>
              <p:cNvPr id="110630" name="Line 23"/>
              <p:cNvSpPr>
                <a:spLocks noChangeShapeType="1"/>
              </p:cNvSpPr>
              <p:nvPr/>
            </p:nvSpPr>
            <p:spPr bwMode="auto">
              <a:xfrm>
                <a:off x="1584" y="1416"/>
                <a:ext cx="1536" cy="1296"/>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31" name="Text Box 24"/>
              <p:cNvSpPr txBox="1">
                <a:spLocks noChangeArrowheads="1"/>
              </p:cNvSpPr>
              <p:nvPr/>
            </p:nvSpPr>
            <p:spPr bwMode="auto">
              <a:xfrm>
                <a:off x="3110" y="2640"/>
                <a:ext cx="4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D</a:t>
                </a:r>
                <a:r>
                  <a:rPr lang="en-US" sz="1800" b="1" i="1" baseline="-25000">
                    <a:solidFill>
                      <a:srgbClr val="333399"/>
                    </a:solidFill>
                    <a:latin typeface="Arial" panose="020B0604020202020204" pitchFamily="34" charset="0"/>
                  </a:rPr>
                  <a:t>DOM</a:t>
                </a:r>
                <a:endParaRPr lang="en-US" sz="1800" b="1" i="1">
                  <a:solidFill>
                    <a:srgbClr val="333399"/>
                  </a:solidFill>
                  <a:latin typeface="Arial" panose="020B0604020202020204" pitchFamily="34" charset="0"/>
                </a:endParaRPr>
              </a:p>
            </p:txBody>
          </p:sp>
        </p:grpSp>
        <p:grpSp>
          <p:nvGrpSpPr>
            <p:cNvPr id="110608" name="Group 25"/>
            <p:cNvGrpSpPr>
              <a:grpSpLocks/>
            </p:cNvGrpSpPr>
            <p:nvPr/>
          </p:nvGrpSpPr>
          <p:grpSpPr bwMode="auto">
            <a:xfrm>
              <a:off x="1776" y="1930"/>
              <a:ext cx="214" cy="302"/>
              <a:chOff x="1776" y="1930"/>
              <a:chExt cx="214" cy="302"/>
            </a:xfrm>
          </p:grpSpPr>
          <p:sp>
            <p:nvSpPr>
              <p:cNvPr id="110628" name="Oval 26"/>
              <p:cNvSpPr>
                <a:spLocks noChangeArrowheads="1"/>
              </p:cNvSpPr>
              <p:nvPr/>
            </p:nvSpPr>
            <p:spPr bwMode="auto">
              <a:xfrm>
                <a:off x="1776" y="2180"/>
                <a:ext cx="52" cy="52"/>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endParaRPr lang="en-US" sz="1800" b="1">
                  <a:latin typeface="Arial" panose="020B0604020202020204" pitchFamily="34" charset="0"/>
                </a:endParaRPr>
              </a:p>
            </p:txBody>
          </p:sp>
          <p:sp>
            <p:nvSpPr>
              <p:cNvPr id="110629" name="Text Box 27"/>
              <p:cNvSpPr txBox="1">
                <a:spLocks noChangeArrowheads="1"/>
              </p:cNvSpPr>
              <p:nvPr/>
            </p:nvSpPr>
            <p:spPr bwMode="auto">
              <a:xfrm>
                <a:off x="1794" y="1930"/>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2</a:t>
                </a:r>
              </a:p>
            </p:txBody>
          </p:sp>
        </p:grpSp>
        <p:sp>
          <p:nvSpPr>
            <p:cNvPr id="110609" name="Text Box 28"/>
            <p:cNvSpPr txBox="1">
              <a:spLocks noChangeArrowheads="1"/>
            </p:cNvSpPr>
            <p:nvPr/>
          </p:nvSpPr>
          <p:spPr bwMode="auto">
            <a:xfrm>
              <a:off x="576" y="2048"/>
              <a:ext cx="4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P</a:t>
              </a:r>
              <a:r>
                <a:rPr lang="en-US" sz="1800" b="1" i="1" baseline="-25000">
                  <a:latin typeface="Arial" panose="020B0604020202020204" pitchFamily="34" charset="0"/>
                </a:rPr>
                <a:t>FOR</a:t>
              </a:r>
            </a:p>
          </p:txBody>
        </p:sp>
        <p:grpSp>
          <p:nvGrpSpPr>
            <p:cNvPr id="110610" name="Group 29"/>
            <p:cNvGrpSpPr>
              <a:grpSpLocks/>
            </p:cNvGrpSpPr>
            <p:nvPr/>
          </p:nvGrpSpPr>
          <p:grpSpPr bwMode="auto">
            <a:xfrm>
              <a:off x="528" y="1424"/>
              <a:ext cx="1680" cy="1903"/>
              <a:chOff x="528" y="1424"/>
              <a:chExt cx="1680" cy="1903"/>
            </a:xfrm>
          </p:grpSpPr>
          <p:grpSp>
            <p:nvGrpSpPr>
              <p:cNvPr id="110623" name="Group 30"/>
              <p:cNvGrpSpPr>
                <a:grpSpLocks/>
              </p:cNvGrpSpPr>
              <p:nvPr/>
            </p:nvGrpSpPr>
            <p:grpSpPr bwMode="auto">
              <a:xfrm>
                <a:off x="528" y="1424"/>
                <a:ext cx="1296" cy="1687"/>
                <a:chOff x="528" y="1424"/>
                <a:chExt cx="1296" cy="1687"/>
              </a:xfrm>
            </p:grpSpPr>
            <p:sp>
              <p:nvSpPr>
                <p:cNvPr id="110625" name="Line 31"/>
                <p:cNvSpPr>
                  <a:spLocks noChangeShapeType="1"/>
                </p:cNvSpPr>
                <p:nvPr/>
              </p:nvSpPr>
              <p:spPr bwMode="auto">
                <a:xfrm>
                  <a:off x="960" y="1608"/>
                  <a:ext cx="864" cy="0"/>
                </a:xfrm>
                <a:prstGeom prst="line">
                  <a:avLst/>
                </a:prstGeom>
                <a:noFill/>
                <a:ln w="381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26" name="Line 32"/>
                <p:cNvSpPr>
                  <a:spLocks noChangeShapeType="1"/>
                </p:cNvSpPr>
                <p:nvPr/>
              </p:nvSpPr>
              <p:spPr bwMode="auto">
                <a:xfrm>
                  <a:off x="1824" y="1608"/>
                  <a:ext cx="0" cy="1503"/>
                </a:xfrm>
                <a:prstGeom prst="line">
                  <a:avLst/>
                </a:prstGeom>
                <a:noFill/>
                <a:ln w="381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27" name="Text Box 33"/>
                <p:cNvSpPr txBox="1">
                  <a:spLocks noChangeArrowheads="1"/>
                </p:cNvSpPr>
                <p:nvPr/>
              </p:nvSpPr>
              <p:spPr bwMode="auto">
                <a:xfrm>
                  <a:off x="528" y="1424"/>
                  <a:ext cx="46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P</a:t>
                  </a:r>
                  <a:r>
                    <a:rPr lang="en-US" sz="1800" b="1" i="1" baseline="-25000">
                      <a:latin typeface="Arial" panose="020B0604020202020204" pitchFamily="34" charset="0"/>
                    </a:rPr>
                    <a:t>DOM </a:t>
                  </a:r>
                  <a:endParaRPr lang="en-US" sz="1800" b="1" i="1">
                    <a:latin typeface="Arial" panose="020B0604020202020204" pitchFamily="34" charset="0"/>
                  </a:endParaRPr>
                </a:p>
              </p:txBody>
            </p:sp>
          </p:grpSp>
          <p:sp>
            <p:nvSpPr>
              <p:cNvPr id="110624" name="Text Box 34"/>
              <p:cNvSpPr txBox="1">
                <a:spLocks noChangeArrowheads="1"/>
              </p:cNvSpPr>
              <p:nvPr/>
            </p:nvSpPr>
            <p:spPr bwMode="auto">
              <a:xfrm>
                <a:off x="1632" y="309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Q</a:t>
                </a:r>
                <a:r>
                  <a:rPr lang="en-US" sz="1800" b="1" i="1" baseline="-25000">
                    <a:latin typeface="Arial" panose="020B0604020202020204" pitchFamily="34" charset="0"/>
                  </a:rPr>
                  <a:t>DOM</a:t>
                </a:r>
                <a:endParaRPr lang="en-US" sz="1800" b="1" i="1">
                  <a:latin typeface="Arial" panose="020B0604020202020204" pitchFamily="34" charset="0"/>
                </a:endParaRPr>
              </a:p>
            </p:txBody>
          </p:sp>
        </p:grpSp>
        <p:grpSp>
          <p:nvGrpSpPr>
            <p:cNvPr id="110611" name="Group 35"/>
            <p:cNvGrpSpPr>
              <a:grpSpLocks/>
            </p:cNvGrpSpPr>
            <p:nvPr/>
          </p:nvGrpSpPr>
          <p:grpSpPr bwMode="auto">
            <a:xfrm>
              <a:off x="2550" y="2232"/>
              <a:ext cx="906" cy="1095"/>
              <a:chOff x="2550" y="2232"/>
              <a:chExt cx="906" cy="1095"/>
            </a:xfrm>
          </p:grpSpPr>
          <p:sp>
            <p:nvSpPr>
              <p:cNvPr id="110621" name="Line 36"/>
              <p:cNvSpPr>
                <a:spLocks noChangeShapeType="1"/>
              </p:cNvSpPr>
              <p:nvPr/>
            </p:nvSpPr>
            <p:spPr bwMode="auto">
              <a:xfrm>
                <a:off x="2880" y="2232"/>
                <a:ext cx="0" cy="864"/>
              </a:xfrm>
              <a:prstGeom prst="line">
                <a:avLst/>
              </a:prstGeom>
              <a:noFill/>
              <a:ln w="381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622" name="Text Box 37"/>
              <p:cNvSpPr txBox="1">
                <a:spLocks noChangeArrowheads="1"/>
              </p:cNvSpPr>
              <p:nvPr/>
            </p:nvSpPr>
            <p:spPr bwMode="auto">
              <a:xfrm>
                <a:off x="2550" y="3096"/>
                <a:ext cx="90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Q</a:t>
                </a:r>
                <a:r>
                  <a:rPr lang="en-US" sz="1800" b="1" i="1" baseline="-25000">
                    <a:latin typeface="Arial" panose="020B0604020202020204" pitchFamily="34" charset="0"/>
                  </a:rPr>
                  <a:t>MONOPOLY</a:t>
                </a:r>
                <a:endParaRPr lang="en-US" sz="1800" b="1" i="1">
                  <a:latin typeface="Arial" panose="020B0604020202020204" pitchFamily="34" charset="0"/>
                </a:endParaRPr>
              </a:p>
            </p:txBody>
          </p:sp>
        </p:grpSp>
        <p:grpSp>
          <p:nvGrpSpPr>
            <p:cNvPr id="110612" name="Group 38"/>
            <p:cNvGrpSpPr>
              <a:grpSpLocks/>
            </p:cNvGrpSpPr>
            <p:nvPr/>
          </p:nvGrpSpPr>
          <p:grpSpPr bwMode="auto">
            <a:xfrm>
              <a:off x="912" y="3730"/>
              <a:ext cx="1968" cy="398"/>
              <a:chOff x="912" y="3730"/>
              <a:chExt cx="1968" cy="398"/>
            </a:xfrm>
          </p:grpSpPr>
          <p:sp>
            <p:nvSpPr>
              <p:cNvPr id="110619" name="AutoShape 39"/>
              <p:cNvSpPr>
                <a:spLocks/>
              </p:cNvSpPr>
              <p:nvPr/>
            </p:nvSpPr>
            <p:spPr bwMode="auto">
              <a:xfrm rot="5400000">
                <a:off x="1793" y="2849"/>
                <a:ext cx="206" cy="1968"/>
              </a:xfrm>
              <a:prstGeom prst="rightBrace">
                <a:avLst>
                  <a:gd name="adj1" fmla="val 79612"/>
                  <a:gd name="adj2" fmla="val 50116"/>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10620" name="Text Box 40"/>
              <p:cNvSpPr txBox="1">
                <a:spLocks noChangeArrowheads="1"/>
              </p:cNvSpPr>
              <p:nvPr/>
            </p:nvSpPr>
            <p:spPr bwMode="auto">
              <a:xfrm>
                <a:off x="1440" y="3897"/>
                <a:ext cx="9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Total output</a:t>
                </a:r>
              </a:p>
            </p:txBody>
          </p:sp>
        </p:grpSp>
        <p:grpSp>
          <p:nvGrpSpPr>
            <p:cNvPr id="110613" name="Group 41"/>
            <p:cNvGrpSpPr>
              <a:grpSpLocks/>
            </p:cNvGrpSpPr>
            <p:nvPr/>
          </p:nvGrpSpPr>
          <p:grpSpPr bwMode="auto">
            <a:xfrm>
              <a:off x="2774" y="1919"/>
              <a:ext cx="196" cy="310"/>
              <a:chOff x="2774" y="1919"/>
              <a:chExt cx="196" cy="310"/>
            </a:xfrm>
          </p:grpSpPr>
          <p:sp>
            <p:nvSpPr>
              <p:cNvPr id="110617" name="Oval 42"/>
              <p:cNvSpPr>
                <a:spLocks noChangeArrowheads="1"/>
              </p:cNvSpPr>
              <p:nvPr/>
            </p:nvSpPr>
            <p:spPr bwMode="auto">
              <a:xfrm>
                <a:off x="2850" y="2177"/>
                <a:ext cx="52" cy="52"/>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10618" name="Text Box 43"/>
              <p:cNvSpPr txBox="1">
                <a:spLocks noChangeArrowheads="1"/>
              </p:cNvSpPr>
              <p:nvPr/>
            </p:nvSpPr>
            <p:spPr bwMode="auto">
              <a:xfrm>
                <a:off x="2774" y="1919"/>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1</a:t>
                </a:r>
              </a:p>
            </p:txBody>
          </p:sp>
        </p:grpSp>
        <p:grpSp>
          <p:nvGrpSpPr>
            <p:cNvPr id="110614" name="Group 44"/>
            <p:cNvGrpSpPr>
              <a:grpSpLocks/>
            </p:cNvGrpSpPr>
            <p:nvPr/>
          </p:nvGrpSpPr>
          <p:grpSpPr bwMode="auto">
            <a:xfrm>
              <a:off x="1796" y="1328"/>
              <a:ext cx="214" cy="302"/>
              <a:chOff x="1796" y="1328"/>
              <a:chExt cx="214" cy="302"/>
            </a:xfrm>
          </p:grpSpPr>
          <p:sp>
            <p:nvSpPr>
              <p:cNvPr id="110615" name="Oval 45"/>
              <p:cNvSpPr>
                <a:spLocks noChangeArrowheads="1"/>
              </p:cNvSpPr>
              <p:nvPr/>
            </p:nvSpPr>
            <p:spPr bwMode="auto">
              <a:xfrm>
                <a:off x="1796" y="1578"/>
                <a:ext cx="52" cy="52"/>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endParaRPr lang="en-US" sz="1800" b="1">
                  <a:latin typeface="Arial" panose="020B0604020202020204" pitchFamily="34" charset="0"/>
                </a:endParaRPr>
              </a:p>
            </p:txBody>
          </p:sp>
          <p:sp>
            <p:nvSpPr>
              <p:cNvPr id="110616" name="Text Box 46"/>
              <p:cNvSpPr txBox="1">
                <a:spLocks noChangeArrowheads="1"/>
              </p:cNvSpPr>
              <p:nvPr/>
            </p:nvSpPr>
            <p:spPr bwMode="auto">
              <a:xfrm>
                <a:off x="1814" y="1328"/>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3</a:t>
                </a:r>
              </a:p>
            </p:txBody>
          </p:sp>
        </p:grpSp>
      </p:grpSp>
      <p:sp>
        <p:nvSpPr>
          <p:cNvPr id="110595" name="Text Box 47"/>
          <p:cNvSpPr txBox="1">
            <a:spLocks noChangeArrowheads="1"/>
          </p:cNvSpPr>
          <p:nvPr/>
        </p:nvSpPr>
        <p:spPr bwMode="auto">
          <a:xfrm>
            <a:off x="4957763" y="5994400"/>
            <a:ext cx="338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5.7, Carbaugh</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365125" y="836613"/>
            <a:ext cx="8356600" cy="579437"/>
          </a:xfrm>
        </p:spPr>
        <p:txBody>
          <a:bodyPr/>
          <a:lstStyle/>
          <a:p>
            <a:r>
              <a:rPr lang="en-US" sz="3600" smtClean="0"/>
              <a:t>Dumping: International price discrimination</a:t>
            </a:r>
          </a:p>
        </p:txBody>
      </p:sp>
      <p:sp>
        <p:nvSpPr>
          <p:cNvPr id="111619" name="Text Box 3"/>
          <p:cNvSpPr txBox="1">
            <a:spLocks noChangeArrowheads="1"/>
          </p:cNvSpPr>
          <p:nvPr/>
        </p:nvSpPr>
        <p:spPr bwMode="auto">
          <a:xfrm>
            <a:off x="365125" y="227013"/>
            <a:ext cx="7240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i="1">
                <a:latin typeface="Arial" panose="020B0604020202020204" pitchFamily="34" charset="0"/>
              </a:rPr>
              <a:t>Types of non-tariff barriers: Figure 5.7, page 158, Carbaugh</a:t>
            </a:r>
          </a:p>
        </p:txBody>
      </p:sp>
      <p:pic>
        <p:nvPicPr>
          <p:cNvPr id="1116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74788"/>
            <a:ext cx="91440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1" name="Rectangle 5"/>
          <p:cNvSpPr>
            <a:spLocks noChangeArrowheads="1"/>
          </p:cNvSpPr>
          <p:nvPr/>
        </p:nvSpPr>
        <p:spPr bwMode="auto">
          <a:xfrm>
            <a:off x="415925" y="5411788"/>
            <a:ext cx="8359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b="1">
                <a:latin typeface="Arial" panose="020B0604020202020204" pitchFamily="34" charset="0"/>
              </a:rPr>
              <a:t>A price-discriminating firm maximizes profits by equating marginal revenue, in each submarket, with</a:t>
            </a:r>
          </a:p>
          <a:p>
            <a:r>
              <a:rPr lang="en-US" sz="1200" b="1">
                <a:latin typeface="Arial" panose="020B0604020202020204" pitchFamily="34" charset="0"/>
              </a:rPr>
              <a:t>marginal cost. The firm will charge a higher price in the less-elastic-demand (less competitive) market and</a:t>
            </a:r>
          </a:p>
          <a:p>
            <a:r>
              <a:rPr lang="en-US" sz="1200" b="1">
                <a:latin typeface="Arial" panose="020B0604020202020204" pitchFamily="34" charset="0"/>
              </a:rPr>
              <a:t>a lower price in the more-elastic-demand (more competitive) market. Successful dumping leads to additional</a:t>
            </a:r>
          </a:p>
          <a:p>
            <a:r>
              <a:rPr lang="en-US" sz="1200" b="1">
                <a:latin typeface="Arial" panose="020B0604020202020204" pitchFamily="34" charset="0"/>
              </a:rPr>
              <a:t>revenue and profits for the firm compared to what would be realized in the absence of dumping.</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9"/>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112643"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44" name="Rectangle 3"/>
          <p:cNvSpPr>
            <a:spLocks noGrp="1" noChangeArrowheads="1"/>
          </p:cNvSpPr>
          <p:nvPr>
            <p:ph type="title"/>
          </p:nvPr>
        </p:nvSpPr>
        <p:spPr>
          <a:xfrm>
            <a:off x="685800" y="0"/>
            <a:ext cx="7772400" cy="1371600"/>
          </a:xfrm>
          <a:noFill/>
        </p:spPr>
        <p:txBody>
          <a:bodyPr lIns="90488" tIns="44450" rIns="90488" bIns="44450"/>
          <a:lstStyle/>
          <a:p>
            <a:r>
              <a:rPr lang="en-US" smtClean="0"/>
              <a:t>When Supply Grows . . .</a:t>
            </a:r>
          </a:p>
        </p:txBody>
      </p:sp>
      <p:sp>
        <p:nvSpPr>
          <p:cNvPr id="112645"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46"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47"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112648"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112649"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112650"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112651"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112652"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112653" name="Rectangle 12"/>
          <p:cNvSpPr>
            <a:spLocks noChangeArrowheads="1"/>
          </p:cNvSpPr>
          <p:nvPr/>
        </p:nvSpPr>
        <p:spPr bwMode="auto">
          <a:xfrm>
            <a:off x="3176588" y="4246563"/>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112654"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55"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56" name="Rectangle 15"/>
          <p:cNvSpPr>
            <a:spLocks noChangeArrowheads="1"/>
          </p:cNvSpPr>
          <p:nvPr/>
        </p:nvSpPr>
        <p:spPr bwMode="auto">
          <a:xfrm>
            <a:off x="5867400" y="5424488"/>
            <a:ext cx="2374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Old domestic demand </a:t>
            </a:r>
          </a:p>
        </p:txBody>
      </p:sp>
      <p:sp>
        <p:nvSpPr>
          <p:cNvPr id="112657"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112658" name="Rectangle 17"/>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112659" name="Rectangle 18"/>
          <p:cNvSpPr>
            <a:spLocks noChangeArrowheads="1"/>
          </p:cNvSpPr>
          <p:nvPr/>
        </p:nvSpPr>
        <p:spPr bwMode="auto">
          <a:xfrm>
            <a:off x="3505200" y="3810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112660"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112661"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112662"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112663" name="Line 22"/>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64"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65"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112666" name="Rectangle 25"/>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112667" name="Line 26"/>
          <p:cNvSpPr>
            <a:spLocks noChangeShapeType="1"/>
          </p:cNvSpPr>
          <p:nvPr/>
        </p:nvSpPr>
        <p:spPr bwMode="auto">
          <a:xfrm flipV="1">
            <a:off x="2209800" y="3897313"/>
            <a:ext cx="3657600" cy="0"/>
          </a:xfrm>
          <a:prstGeom prst="line">
            <a:avLst/>
          </a:prstGeom>
          <a:noFill/>
          <a:ln w="50800">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68" name="Rectangle 27"/>
          <p:cNvSpPr>
            <a:spLocks noChangeArrowheads="1"/>
          </p:cNvSpPr>
          <p:nvPr/>
        </p:nvSpPr>
        <p:spPr bwMode="auto">
          <a:xfrm>
            <a:off x="5943600" y="3657600"/>
            <a:ext cx="32035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old equivalent tariff</a:t>
            </a:r>
          </a:p>
        </p:txBody>
      </p:sp>
      <p:sp>
        <p:nvSpPr>
          <p:cNvPr id="112669" name="Line 28"/>
          <p:cNvSpPr>
            <a:spLocks noChangeShapeType="1"/>
          </p:cNvSpPr>
          <p:nvPr/>
        </p:nvSpPr>
        <p:spPr bwMode="auto">
          <a:xfrm flipV="1">
            <a:off x="35052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70" name="Rectangle 29"/>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112671" name="Rectangle 30"/>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112672" name="Rectangle 31"/>
          <p:cNvSpPr>
            <a:spLocks noChangeArrowheads="1"/>
          </p:cNvSpPr>
          <p:nvPr/>
        </p:nvSpPr>
        <p:spPr bwMode="auto">
          <a:xfrm>
            <a:off x="4405313" y="4222750"/>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112673" name="Line 32"/>
          <p:cNvSpPr>
            <a:spLocks noChangeShapeType="1"/>
          </p:cNvSpPr>
          <p:nvPr/>
        </p:nvSpPr>
        <p:spPr bwMode="auto">
          <a:xfrm flipV="1">
            <a:off x="3505200" y="1371600"/>
            <a:ext cx="3276600" cy="327660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74" name="Rectangle 33"/>
          <p:cNvSpPr>
            <a:spLocks noChangeArrowheads="1"/>
          </p:cNvSpPr>
          <p:nvPr/>
        </p:nvSpPr>
        <p:spPr bwMode="auto">
          <a:xfrm>
            <a:off x="6759575" y="1830388"/>
            <a:ext cx="17907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112675" name="Rectangle 34"/>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112676" name="Rectangle 35"/>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112677" name="Line 36"/>
          <p:cNvSpPr>
            <a:spLocks noChangeShapeType="1"/>
          </p:cNvSpPr>
          <p:nvPr/>
        </p:nvSpPr>
        <p:spPr bwMode="auto">
          <a:xfrm flipH="1" flipV="1">
            <a:off x="3048000" y="4724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78" name="Line 38"/>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79" name="Rectangle 40"/>
          <p:cNvSpPr>
            <a:spLocks noChangeArrowheads="1"/>
          </p:cNvSpPr>
          <p:nvPr/>
        </p:nvSpPr>
        <p:spPr bwMode="auto">
          <a:xfrm>
            <a:off x="3048000" y="4648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112680" name="Rectangle 41"/>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112681" name="Rectangle 42"/>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112682" name="Rectangle 43"/>
          <p:cNvSpPr>
            <a:spLocks noChangeArrowheads="1"/>
          </p:cNvSpPr>
          <p:nvPr/>
        </p:nvSpPr>
        <p:spPr bwMode="auto">
          <a:xfrm>
            <a:off x="6400800" y="49530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New domestic demand </a:t>
            </a:r>
          </a:p>
        </p:txBody>
      </p:sp>
      <p:sp>
        <p:nvSpPr>
          <p:cNvPr id="112683" name="Line 44"/>
          <p:cNvSpPr>
            <a:spLocks noChangeShapeType="1"/>
          </p:cNvSpPr>
          <p:nvPr/>
        </p:nvSpPr>
        <p:spPr bwMode="auto">
          <a:xfrm>
            <a:off x="5410200" y="1905000"/>
            <a:ext cx="304800" cy="0"/>
          </a:xfrm>
          <a:prstGeom prst="line">
            <a:avLst/>
          </a:prstGeom>
          <a:noFill/>
          <a:ln w="25400">
            <a:solidFill>
              <a:srgbClr val="FF3300"/>
            </a:solidFill>
            <a:prstDash val="sysDot"/>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4" name="Line 46"/>
          <p:cNvSpPr>
            <a:spLocks noChangeShapeType="1"/>
          </p:cNvSpPr>
          <p:nvPr/>
        </p:nvSpPr>
        <p:spPr bwMode="auto">
          <a:xfrm flipV="1">
            <a:off x="2209800" y="1371600"/>
            <a:ext cx="4114800" cy="4114800"/>
          </a:xfrm>
          <a:prstGeom prst="line">
            <a:avLst/>
          </a:prstGeom>
          <a:noFill/>
          <a:ln w="508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5" name="Line 47"/>
          <p:cNvSpPr>
            <a:spLocks noChangeShapeType="1"/>
          </p:cNvSpPr>
          <p:nvPr/>
        </p:nvSpPr>
        <p:spPr bwMode="auto">
          <a:xfrm flipV="1">
            <a:off x="3810000" y="1371600"/>
            <a:ext cx="3276600" cy="3276600"/>
          </a:xfrm>
          <a:prstGeom prst="line">
            <a:avLst/>
          </a:prstGeom>
          <a:noFill/>
          <a:ln w="508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6" name="Line 48"/>
          <p:cNvSpPr>
            <a:spLocks noChangeShapeType="1"/>
          </p:cNvSpPr>
          <p:nvPr/>
        </p:nvSpPr>
        <p:spPr bwMode="auto">
          <a:xfrm flipH="1" flipV="1">
            <a:off x="5029200" y="26670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7" name="Line 49"/>
          <p:cNvSpPr>
            <a:spLocks noChangeShapeType="1"/>
          </p:cNvSpPr>
          <p:nvPr/>
        </p:nvSpPr>
        <p:spPr bwMode="auto">
          <a:xfrm flipV="1">
            <a:off x="3048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8" name="Line 50"/>
          <p:cNvSpPr>
            <a:spLocks noChangeShapeType="1"/>
          </p:cNvSpPr>
          <p:nvPr/>
        </p:nvSpPr>
        <p:spPr bwMode="auto">
          <a:xfrm>
            <a:off x="2667000" y="5257800"/>
            <a:ext cx="384175" cy="11113"/>
          </a:xfrm>
          <a:prstGeom prst="line">
            <a:avLst/>
          </a:prstGeom>
          <a:noFill/>
          <a:ln w="25400">
            <a:solidFill>
              <a:srgbClr val="FF3300"/>
            </a:solidFill>
            <a:prstDash val="sysDot"/>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89" name="Line 51"/>
          <p:cNvSpPr>
            <a:spLocks noChangeShapeType="1"/>
          </p:cNvSpPr>
          <p:nvPr/>
        </p:nvSpPr>
        <p:spPr bwMode="auto">
          <a:xfrm flipV="1">
            <a:off x="2209800" y="4081463"/>
            <a:ext cx="3657600" cy="0"/>
          </a:xfrm>
          <a:prstGeom prst="line">
            <a:avLst/>
          </a:prstGeom>
          <a:noFill/>
          <a:ln w="50800">
            <a:solidFill>
              <a:srgbClr val="FF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90" name="Rectangle 52"/>
          <p:cNvSpPr>
            <a:spLocks noChangeArrowheads="1"/>
          </p:cNvSpPr>
          <p:nvPr/>
        </p:nvSpPr>
        <p:spPr bwMode="auto">
          <a:xfrm>
            <a:off x="5940425" y="4013200"/>
            <a:ext cx="32813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new equivalent tariff</a:t>
            </a:r>
          </a:p>
        </p:txBody>
      </p:sp>
      <p:sp>
        <p:nvSpPr>
          <p:cNvPr id="112691" name="Line 53"/>
          <p:cNvSpPr>
            <a:spLocks noChangeShapeType="1"/>
          </p:cNvSpPr>
          <p:nvPr/>
        </p:nvSpPr>
        <p:spPr bwMode="auto">
          <a:xfrm flipH="1" flipV="1">
            <a:off x="3605213" y="4111625"/>
            <a:ext cx="12700" cy="155257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92" name="Line 54"/>
          <p:cNvSpPr>
            <a:spLocks noChangeShapeType="1"/>
          </p:cNvSpPr>
          <p:nvPr/>
        </p:nvSpPr>
        <p:spPr bwMode="auto">
          <a:xfrm flipH="1" flipV="1">
            <a:off x="4378325" y="4117975"/>
            <a:ext cx="12700" cy="155257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93" name="Line 56"/>
          <p:cNvSpPr>
            <a:spLocks noChangeShapeType="1"/>
          </p:cNvSpPr>
          <p:nvPr/>
        </p:nvSpPr>
        <p:spPr bwMode="auto">
          <a:xfrm>
            <a:off x="4230688" y="5240338"/>
            <a:ext cx="125412" cy="11112"/>
          </a:xfrm>
          <a:prstGeom prst="line">
            <a:avLst/>
          </a:prstGeom>
          <a:noFill/>
          <a:ln w="25400">
            <a:solidFill>
              <a:srgbClr val="FF3300"/>
            </a:solidFill>
            <a:prstDash val="sysDot"/>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694" name="Line 57"/>
          <p:cNvSpPr>
            <a:spLocks noChangeShapeType="1"/>
          </p:cNvSpPr>
          <p:nvPr/>
        </p:nvSpPr>
        <p:spPr bwMode="auto">
          <a:xfrm>
            <a:off x="6070600" y="2068513"/>
            <a:ext cx="269875" cy="11112"/>
          </a:xfrm>
          <a:prstGeom prst="line">
            <a:avLst/>
          </a:prstGeom>
          <a:noFill/>
          <a:ln w="25400">
            <a:solidFill>
              <a:srgbClr val="FF3300"/>
            </a:solidFill>
            <a:prstDash val="sysDot"/>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67" name="Rectangle 3"/>
          <p:cNvSpPr>
            <a:spLocks noGrp="1" noChangeArrowheads="1"/>
          </p:cNvSpPr>
          <p:nvPr>
            <p:ph type="title"/>
          </p:nvPr>
        </p:nvSpPr>
        <p:spPr>
          <a:xfrm>
            <a:off x="685800" y="0"/>
            <a:ext cx="7772400" cy="1371600"/>
          </a:xfrm>
          <a:noFill/>
        </p:spPr>
        <p:txBody>
          <a:bodyPr lIns="90488" tIns="44450" rIns="90488" bIns="44450"/>
          <a:lstStyle/>
          <a:p>
            <a:r>
              <a:rPr lang="en-US" smtClean="0"/>
              <a:t>Welfare effects of a domestic production subsidy</a:t>
            </a:r>
          </a:p>
        </p:txBody>
      </p:sp>
      <p:sp>
        <p:nvSpPr>
          <p:cNvPr id="113668"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69"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70"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113671" name="Rectangle 7"/>
          <p:cNvSpPr>
            <a:spLocks noChangeArrowheads="1"/>
          </p:cNvSpPr>
          <p:nvPr/>
        </p:nvSpPr>
        <p:spPr bwMode="auto">
          <a:xfrm>
            <a:off x="1752600"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113672"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113673"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113674"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113675"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113676" name="Rectangle 12"/>
          <p:cNvSpPr>
            <a:spLocks noChangeArrowheads="1"/>
          </p:cNvSpPr>
          <p:nvPr/>
        </p:nvSpPr>
        <p:spPr bwMode="auto">
          <a:xfrm>
            <a:off x="2971800" y="41941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113677" name="Line 13"/>
          <p:cNvSpPr>
            <a:spLocks noChangeShapeType="1"/>
          </p:cNvSpPr>
          <p:nvPr/>
        </p:nvSpPr>
        <p:spPr bwMode="auto">
          <a:xfrm flipV="1">
            <a:off x="5334000" y="4038600"/>
            <a:ext cx="0" cy="16764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78" name="Rectangle 14"/>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113679" name="Rectangle 15"/>
          <p:cNvSpPr>
            <a:spLocks noChangeArrowheads="1"/>
          </p:cNvSpPr>
          <p:nvPr/>
        </p:nvSpPr>
        <p:spPr bwMode="auto">
          <a:xfrm>
            <a:off x="23622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113680" name="Rectangle 16"/>
          <p:cNvSpPr>
            <a:spLocks noChangeArrowheads="1"/>
          </p:cNvSpPr>
          <p:nvPr/>
        </p:nvSpPr>
        <p:spPr bwMode="auto">
          <a:xfrm>
            <a:off x="3276600" y="38862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113681" name="Rectangle 17"/>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113682" name="Rectangle 18"/>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113683" name="Rectangle 19"/>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113684" name="Line 20"/>
          <p:cNvSpPr>
            <a:spLocks noChangeShapeType="1"/>
          </p:cNvSpPr>
          <p:nvPr/>
        </p:nvSpPr>
        <p:spPr bwMode="auto">
          <a:xfrm flipV="1">
            <a:off x="2209800" y="4648200"/>
            <a:ext cx="3733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85" name="Line 21"/>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86" name="Rectangle 22"/>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113687" name="Rectangle 23"/>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113688" name="Line 24"/>
          <p:cNvSpPr>
            <a:spLocks noChangeShapeType="1"/>
          </p:cNvSpPr>
          <p:nvPr/>
        </p:nvSpPr>
        <p:spPr bwMode="auto">
          <a:xfrm flipV="1">
            <a:off x="2209800" y="40386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89" name="Rectangle 25"/>
          <p:cNvSpPr>
            <a:spLocks noChangeArrowheads="1"/>
          </p:cNvSpPr>
          <p:nvPr/>
        </p:nvSpPr>
        <p:spPr bwMode="auto">
          <a:xfrm>
            <a:off x="5867400" y="3841750"/>
            <a:ext cx="28813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equivalent tariff</a:t>
            </a:r>
          </a:p>
        </p:txBody>
      </p:sp>
      <p:sp>
        <p:nvSpPr>
          <p:cNvPr id="113690" name="Line 26"/>
          <p:cNvSpPr>
            <a:spLocks noChangeShapeType="1"/>
          </p:cNvSpPr>
          <p:nvPr/>
        </p:nvSpPr>
        <p:spPr bwMode="auto">
          <a:xfrm flipV="1">
            <a:off x="3276600" y="4038600"/>
            <a:ext cx="0" cy="16764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91" name="Rectangle 27"/>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113692" name="Rectangle 28"/>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113693" name="Rectangle 29"/>
          <p:cNvSpPr>
            <a:spLocks noChangeArrowheads="1"/>
          </p:cNvSpPr>
          <p:nvPr/>
        </p:nvSpPr>
        <p:spPr bwMode="auto">
          <a:xfrm>
            <a:off x="5364163" y="4267200"/>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113694" name="Line 30"/>
          <p:cNvSpPr>
            <a:spLocks noChangeShapeType="1"/>
          </p:cNvSpPr>
          <p:nvPr/>
        </p:nvSpPr>
        <p:spPr bwMode="auto">
          <a:xfrm flipV="1">
            <a:off x="2209800" y="1219200"/>
            <a:ext cx="4495800" cy="4495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95" name="Rectangle 31"/>
          <p:cNvSpPr>
            <a:spLocks noChangeArrowheads="1"/>
          </p:cNvSpPr>
          <p:nvPr/>
        </p:nvSpPr>
        <p:spPr bwMode="auto">
          <a:xfrm>
            <a:off x="6819900" y="15684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with subsidy</a:t>
            </a:r>
          </a:p>
        </p:txBody>
      </p:sp>
      <p:sp>
        <p:nvSpPr>
          <p:cNvPr id="113696" name="Rectangle 32"/>
          <p:cNvSpPr>
            <a:spLocks noChangeArrowheads="1"/>
          </p:cNvSpPr>
          <p:nvPr/>
        </p:nvSpPr>
        <p:spPr bwMode="auto">
          <a:xfrm>
            <a:off x="42275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113697" name="Rectangle 33"/>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113698" name="Line 34"/>
          <p:cNvSpPr>
            <a:spLocks noChangeShapeType="1"/>
          </p:cNvSpPr>
          <p:nvPr/>
        </p:nvSpPr>
        <p:spPr bwMode="auto">
          <a:xfrm rot="5400000" flipH="1" flipV="1">
            <a:off x="5029200" y="2286000"/>
            <a:ext cx="6096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99" name="Rectangle 35"/>
          <p:cNvSpPr>
            <a:spLocks noChangeArrowheads="1"/>
          </p:cNvSpPr>
          <p:nvPr/>
        </p:nvSpPr>
        <p:spPr bwMode="auto">
          <a:xfrm>
            <a:off x="5667375" y="2376488"/>
            <a:ext cx="1419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Subsidy = $T</a:t>
            </a:r>
          </a:p>
        </p:txBody>
      </p:sp>
      <p:sp>
        <p:nvSpPr>
          <p:cNvPr id="113700" name="Rectangle 36"/>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113701" name="Line 37"/>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702" name="Rectangle 38"/>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113703" name="Rectangle 39"/>
          <p:cNvSpPr>
            <a:spLocks noChangeArrowheads="1"/>
          </p:cNvSpPr>
          <p:nvPr/>
        </p:nvSpPr>
        <p:spPr bwMode="auto">
          <a:xfrm>
            <a:off x="6400800" y="4953000"/>
            <a:ext cx="198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n-US" smtClean="0"/>
              <a:t>Cartels</a:t>
            </a:r>
          </a:p>
        </p:txBody>
      </p:sp>
      <p:sp>
        <p:nvSpPr>
          <p:cNvPr id="25603" name="Rectangle 1027"/>
          <p:cNvSpPr>
            <a:spLocks noGrp="1" noChangeArrowheads="1"/>
          </p:cNvSpPr>
          <p:nvPr>
            <p:ph type="body" idx="1"/>
          </p:nvPr>
        </p:nvSpPr>
        <p:spPr/>
        <p:txBody>
          <a:bodyPr/>
          <a:lstStyle/>
          <a:p>
            <a:r>
              <a:rPr lang="en-US" smtClean="0"/>
              <a:t>Unlike an ICA, cartels agreements included only suppliers</a:t>
            </a:r>
          </a:p>
          <a:p>
            <a:r>
              <a:rPr lang="en-US" smtClean="0"/>
              <a:t>Cartels are international (e.g., OPEC), as opposed to trusts (e.g., Standard Oil Trust)</a:t>
            </a:r>
          </a:p>
          <a:p>
            <a:r>
              <a:rPr lang="en-US" smtClean="0"/>
              <a:t>Cartels exercise monopoly power</a:t>
            </a:r>
          </a:p>
          <a:p>
            <a:r>
              <a:rPr lang="en-US" smtClean="0"/>
              <a:t>Inefficiency results – restricted output, raised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1026"/>
          <p:cNvSpPr>
            <a:spLocks noChangeArrowheads="1"/>
          </p:cNvSpPr>
          <p:nvPr/>
        </p:nvSpPr>
        <p:spPr bwMode="auto">
          <a:xfrm flipV="1">
            <a:off x="4495800" y="4495800"/>
            <a:ext cx="1981200" cy="762000"/>
          </a:xfrm>
          <a:prstGeom prst="rtTriangle">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26627" name="Line 1027"/>
          <p:cNvSpPr>
            <a:spLocks noChangeShapeType="1"/>
          </p:cNvSpPr>
          <p:nvPr/>
        </p:nvSpPr>
        <p:spPr bwMode="auto">
          <a:xfrm flipV="1">
            <a:off x="3810000" y="4343400"/>
            <a:ext cx="3048000" cy="1219200"/>
          </a:xfrm>
          <a:prstGeom prst="line">
            <a:avLst/>
          </a:prstGeom>
          <a:noFill/>
          <a:ln w="635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628" name="Line 1028"/>
          <p:cNvSpPr>
            <a:spLocks noChangeShapeType="1"/>
          </p:cNvSpPr>
          <p:nvPr/>
        </p:nvSpPr>
        <p:spPr bwMode="auto">
          <a:xfrm>
            <a:off x="1984375" y="1982788"/>
            <a:ext cx="4949825" cy="2741612"/>
          </a:xfrm>
          <a:prstGeom prst="line">
            <a:avLst/>
          </a:prstGeom>
          <a:noFill/>
          <a:ln w="889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29" name="AutoShape 1029"/>
          <p:cNvSpPr>
            <a:spLocks noChangeArrowheads="1"/>
          </p:cNvSpPr>
          <p:nvPr/>
        </p:nvSpPr>
        <p:spPr bwMode="auto">
          <a:xfrm>
            <a:off x="4495800" y="3429000"/>
            <a:ext cx="1981200" cy="1066800"/>
          </a:xfrm>
          <a:prstGeom prst="rtTriangle">
            <a:avLst/>
          </a:prstGeom>
          <a:solidFill>
            <a:schemeClr val="accent1"/>
          </a:solidFill>
          <a:ln w="25400">
            <a:solidFill>
              <a:schemeClr val="accent1"/>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26630" name="Line 1030"/>
          <p:cNvSpPr>
            <a:spLocks noChangeShapeType="1"/>
          </p:cNvSpPr>
          <p:nvPr/>
        </p:nvSpPr>
        <p:spPr bwMode="auto">
          <a:xfrm>
            <a:off x="1984375" y="1982788"/>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1" name="Rectangle 1031"/>
          <p:cNvSpPr>
            <a:spLocks noGrp="1" noChangeArrowheads="1"/>
          </p:cNvSpPr>
          <p:nvPr>
            <p:ph type="title"/>
          </p:nvPr>
        </p:nvSpPr>
        <p:spPr>
          <a:xfrm>
            <a:off x="685800" y="0"/>
            <a:ext cx="7772400" cy="1143000"/>
          </a:xfrm>
          <a:noFill/>
        </p:spPr>
        <p:txBody>
          <a:bodyPr/>
          <a:lstStyle/>
          <a:p>
            <a:r>
              <a:rPr lang="en-US" smtClean="0"/>
              <a:t>Deadweight Loss from Monopoly</a:t>
            </a:r>
          </a:p>
        </p:txBody>
      </p:sp>
      <p:sp>
        <p:nvSpPr>
          <p:cNvPr id="26632" name="Rectangle 1032"/>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26633" name="Rectangle 1033"/>
          <p:cNvSpPr>
            <a:spLocks noChangeArrowheads="1"/>
          </p:cNvSpPr>
          <p:nvPr/>
        </p:nvSpPr>
        <p:spPr bwMode="auto">
          <a:xfrm>
            <a:off x="1643063" y="5961063"/>
            <a:ext cx="4981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	1	2	</a:t>
            </a:r>
            <a:r>
              <a:rPr lang="en-US" sz="2400">
                <a:solidFill>
                  <a:srgbClr val="FF3300"/>
                </a:solidFill>
              </a:rPr>
              <a:t>3</a:t>
            </a:r>
            <a:r>
              <a:rPr lang="en-US" sz="2400"/>
              <a:t>	4	 5</a:t>
            </a:r>
          </a:p>
        </p:txBody>
      </p:sp>
      <p:sp>
        <p:nvSpPr>
          <p:cNvPr id="26634" name="Rectangle 1034"/>
          <p:cNvSpPr>
            <a:spLocks noChangeArrowheads="1"/>
          </p:cNvSpPr>
          <p:nvPr/>
        </p:nvSpPr>
        <p:spPr bwMode="auto">
          <a:xfrm>
            <a:off x="1524000" y="31226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26635" name="Rectangle 1035"/>
          <p:cNvSpPr>
            <a:spLocks noChangeArrowheads="1"/>
          </p:cNvSpPr>
          <p:nvPr/>
        </p:nvSpPr>
        <p:spPr bwMode="auto">
          <a:xfrm>
            <a:off x="1524000" y="17510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26636" name="Rectangle 1036"/>
          <p:cNvSpPr>
            <a:spLocks noChangeArrowheads="1"/>
          </p:cNvSpPr>
          <p:nvPr/>
        </p:nvSpPr>
        <p:spPr bwMode="auto">
          <a:xfrm>
            <a:off x="3886200" y="6242050"/>
            <a:ext cx="3525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26637" name="Rectangle 1037"/>
          <p:cNvSpPr>
            <a:spLocks noChangeArrowheads="1"/>
          </p:cNvSpPr>
          <p:nvPr/>
        </p:nvSpPr>
        <p:spPr bwMode="auto">
          <a:xfrm rot="-5400000">
            <a:off x="-748506"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26638" name="Line 1038"/>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039"/>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26640" name="Group 1040"/>
          <p:cNvGrpSpPr>
            <a:grpSpLocks/>
          </p:cNvGrpSpPr>
          <p:nvPr/>
        </p:nvGrpSpPr>
        <p:grpSpPr bwMode="auto">
          <a:xfrm>
            <a:off x="1909763" y="1598613"/>
            <a:ext cx="225425" cy="4340225"/>
            <a:chOff x="1203" y="1007"/>
            <a:chExt cx="142" cy="2734"/>
          </a:xfrm>
        </p:grpSpPr>
        <p:sp>
          <p:nvSpPr>
            <p:cNvPr id="26652" name="Line 1041"/>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53" name="Line 1042"/>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54" name="Line 1043"/>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1044"/>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6641" name="Line 1045"/>
          <p:cNvSpPr>
            <a:spLocks noChangeShapeType="1"/>
          </p:cNvSpPr>
          <p:nvPr/>
        </p:nvSpPr>
        <p:spPr bwMode="auto">
          <a:xfrm flipV="1">
            <a:off x="4495800" y="3429000"/>
            <a:ext cx="0" cy="25114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42" name="Rectangle 1046"/>
          <p:cNvSpPr>
            <a:spLocks noChangeArrowheads="1"/>
          </p:cNvSpPr>
          <p:nvPr/>
        </p:nvSpPr>
        <p:spPr bwMode="auto">
          <a:xfrm>
            <a:off x="7086600" y="4646613"/>
            <a:ext cx="1292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 (price)</a:t>
            </a:r>
          </a:p>
        </p:txBody>
      </p:sp>
      <p:sp>
        <p:nvSpPr>
          <p:cNvPr id="26643" name="Oval 1047"/>
          <p:cNvSpPr>
            <a:spLocks noChangeArrowheads="1"/>
          </p:cNvSpPr>
          <p:nvPr/>
        </p:nvSpPr>
        <p:spPr bwMode="auto">
          <a:xfrm>
            <a:off x="4421188" y="3276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26644" name="Oval 1048"/>
          <p:cNvSpPr>
            <a:spLocks noChangeArrowheads="1"/>
          </p:cNvSpPr>
          <p:nvPr/>
        </p:nvSpPr>
        <p:spPr bwMode="auto">
          <a:xfrm>
            <a:off x="4421188" y="5181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26645" name="Rectangle 1049"/>
          <p:cNvSpPr>
            <a:spLocks noChangeArrowheads="1"/>
          </p:cNvSpPr>
          <p:nvPr/>
        </p:nvSpPr>
        <p:spPr bwMode="auto">
          <a:xfrm>
            <a:off x="6808788" y="3886200"/>
            <a:ext cx="658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26646" name="Line 1050"/>
          <p:cNvSpPr>
            <a:spLocks noChangeShapeType="1"/>
          </p:cNvSpPr>
          <p:nvPr/>
        </p:nvSpPr>
        <p:spPr bwMode="auto">
          <a:xfrm flipH="1">
            <a:off x="1984375" y="3351213"/>
            <a:ext cx="2435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47" name="Rectangle 1051"/>
          <p:cNvSpPr>
            <a:spLocks noChangeArrowheads="1"/>
          </p:cNvSpPr>
          <p:nvPr/>
        </p:nvSpPr>
        <p:spPr bwMode="auto">
          <a:xfrm>
            <a:off x="4800600" y="54086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a:t>
            </a:r>
          </a:p>
        </p:txBody>
      </p:sp>
      <p:sp>
        <p:nvSpPr>
          <p:cNvPr id="26648" name="Line 1052"/>
          <p:cNvSpPr>
            <a:spLocks noChangeShapeType="1"/>
          </p:cNvSpPr>
          <p:nvPr/>
        </p:nvSpPr>
        <p:spPr bwMode="auto">
          <a:xfrm flipH="1">
            <a:off x="1981200" y="5257800"/>
            <a:ext cx="2435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49" name="Rectangle 1053"/>
          <p:cNvSpPr>
            <a:spLocks noChangeArrowheads="1"/>
          </p:cNvSpPr>
          <p:nvPr/>
        </p:nvSpPr>
        <p:spPr bwMode="auto">
          <a:xfrm>
            <a:off x="1524000" y="49530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4</a:t>
            </a:r>
          </a:p>
        </p:txBody>
      </p:sp>
      <p:sp>
        <p:nvSpPr>
          <p:cNvPr id="26650" name="Line 1054"/>
          <p:cNvSpPr>
            <a:spLocks noChangeShapeType="1"/>
          </p:cNvSpPr>
          <p:nvPr/>
        </p:nvSpPr>
        <p:spPr bwMode="auto">
          <a:xfrm flipV="1">
            <a:off x="6477000" y="4495800"/>
            <a:ext cx="0" cy="1447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51" name="Oval 1055"/>
          <p:cNvSpPr>
            <a:spLocks noChangeArrowheads="1"/>
          </p:cNvSpPr>
          <p:nvPr/>
        </p:nvSpPr>
        <p:spPr bwMode="auto">
          <a:xfrm>
            <a:off x="6403975" y="4419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r>
              <a:rPr lang="en-US" smtClean="0"/>
              <a:t>Rules and Regulations</a:t>
            </a:r>
          </a:p>
        </p:txBody>
      </p:sp>
      <p:sp>
        <p:nvSpPr>
          <p:cNvPr id="27651" name="Rectangle 2051"/>
          <p:cNvSpPr>
            <a:spLocks noGrp="1" noChangeArrowheads="1"/>
          </p:cNvSpPr>
          <p:nvPr>
            <p:ph type="body" idx="1"/>
          </p:nvPr>
        </p:nvSpPr>
        <p:spPr/>
        <p:txBody>
          <a:bodyPr/>
          <a:lstStyle/>
          <a:p>
            <a:pPr>
              <a:lnSpc>
                <a:spcPct val="90000"/>
              </a:lnSpc>
            </a:pPr>
            <a:r>
              <a:rPr lang="en-US" sz="2800" smtClean="0"/>
              <a:t>Ostensibly, unrelated to protectionism</a:t>
            </a:r>
          </a:p>
          <a:p>
            <a:pPr>
              <a:lnSpc>
                <a:spcPct val="90000"/>
              </a:lnSpc>
            </a:pPr>
            <a:r>
              <a:rPr lang="en-US" sz="2800" smtClean="0"/>
              <a:t>French domestic tax on automobiles</a:t>
            </a:r>
          </a:p>
          <a:p>
            <a:pPr lvl="1">
              <a:lnSpc>
                <a:spcPct val="90000"/>
              </a:lnSpc>
            </a:pPr>
            <a:r>
              <a:rPr lang="en-US" sz="2400" smtClean="0"/>
              <a:t>Graduated by horsepower</a:t>
            </a:r>
          </a:p>
          <a:p>
            <a:pPr lvl="1">
              <a:lnSpc>
                <a:spcPct val="90000"/>
              </a:lnSpc>
            </a:pPr>
            <a:r>
              <a:rPr lang="en-US" sz="2400" smtClean="0"/>
              <a:t>May be discriminatory against American cars </a:t>
            </a:r>
          </a:p>
          <a:p>
            <a:pPr lvl="1">
              <a:lnSpc>
                <a:spcPct val="90000"/>
              </a:lnSpc>
            </a:pPr>
            <a:r>
              <a:rPr lang="en-US" sz="2400" smtClean="0"/>
              <a:t>Europeans say our safety standards discriminate</a:t>
            </a:r>
          </a:p>
          <a:p>
            <a:pPr>
              <a:lnSpc>
                <a:spcPct val="90000"/>
              </a:lnSpc>
            </a:pPr>
            <a:r>
              <a:rPr lang="en-US" sz="2800" smtClean="0"/>
              <a:t>Minimum deposit requirements</a:t>
            </a:r>
          </a:p>
          <a:p>
            <a:pPr lvl="1">
              <a:lnSpc>
                <a:spcPct val="90000"/>
              </a:lnSpc>
            </a:pPr>
            <a:r>
              <a:rPr lang="en-US" sz="2400" smtClean="0"/>
              <a:t>Importers deposit a sum equal to half the value of their imports, at 0% interest, for six months</a:t>
            </a:r>
          </a:p>
          <a:p>
            <a:pPr>
              <a:lnSpc>
                <a:spcPct val="90000"/>
              </a:lnSpc>
            </a:pPr>
            <a:r>
              <a:rPr lang="en-US" sz="2800" smtClean="0"/>
              <a:t>Once all VCRs entered France through the tiny port of Portiers, where there was a staff of only four…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smtClean="0"/>
              <a:t>Local Content Requirement</a:t>
            </a:r>
          </a:p>
        </p:txBody>
      </p:sp>
      <p:sp>
        <p:nvSpPr>
          <p:cNvPr id="28675" name="Rectangle 1027"/>
          <p:cNvSpPr>
            <a:spLocks noGrp="1" noChangeArrowheads="1"/>
          </p:cNvSpPr>
          <p:nvPr>
            <p:ph type="body" idx="1"/>
          </p:nvPr>
        </p:nvSpPr>
        <p:spPr/>
        <p:txBody>
          <a:bodyPr/>
          <a:lstStyle/>
          <a:p>
            <a:r>
              <a:rPr lang="en-US" smtClean="0"/>
              <a:t>Specify that a minimum percentage of the value of a final good be produced domestically</a:t>
            </a:r>
          </a:p>
          <a:p>
            <a:r>
              <a:rPr lang="en-US" smtClean="0"/>
              <a:t>To sell a tractor or other capital good in Argentina, Brazil, Mexico, or South Korea, a foreign manufacturer must set up domestic assembly operations, and add a certain fraction locally</a:t>
            </a:r>
          </a:p>
        </p:txBody>
      </p:sp>
      <p:sp>
        <p:nvSpPr>
          <p:cNvPr id="28676" name="Text Box 1028"/>
          <p:cNvSpPr txBox="1">
            <a:spLocks noChangeArrowheads="1"/>
          </p:cNvSpPr>
          <p:nvPr/>
        </p:nvSpPr>
        <p:spPr bwMode="auto">
          <a:xfrm>
            <a:off x="430213" y="6230938"/>
            <a:ext cx="338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5.5, Carbaugh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074"/>
          <p:cNvSpPr>
            <a:spLocks noGrp="1" noChangeArrowheads="1"/>
          </p:cNvSpPr>
          <p:nvPr>
            <p:ph type="title"/>
          </p:nvPr>
        </p:nvSpPr>
        <p:spPr/>
        <p:txBody>
          <a:bodyPr/>
          <a:lstStyle/>
          <a:p>
            <a:r>
              <a:rPr lang="en-US" smtClean="0"/>
              <a:t>Border Tax Adjustments</a:t>
            </a:r>
          </a:p>
        </p:txBody>
      </p:sp>
      <p:sp>
        <p:nvSpPr>
          <p:cNvPr id="29699" name="Rectangle 3075"/>
          <p:cNvSpPr>
            <a:spLocks noGrp="1" noChangeArrowheads="1"/>
          </p:cNvSpPr>
          <p:nvPr>
            <p:ph type="body" idx="1"/>
          </p:nvPr>
        </p:nvSpPr>
        <p:spPr/>
        <p:txBody>
          <a:bodyPr/>
          <a:lstStyle/>
          <a:p>
            <a:pPr>
              <a:lnSpc>
                <a:spcPct val="90000"/>
              </a:lnSpc>
            </a:pPr>
            <a:r>
              <a:rPr lang="en-US" sz="2800" smtClean="0"/>
              <a:t>WTO forbids most export subsidies, including rebates of domestic taxes</a:t>
            </a:r>
          </a:p>
          <a:p>
            <a:pPr>
              <a:lnSpc>
                <a:spcPct val="90000"/>
              </a:lnSpc>
            </a:pPr>
            <a:r>
              <a:rPr lang="en-US" sz="2800" smtClean="0"/>
              <a:t>Sole exception: rebate of indirect business taxes (IBT) to exporters</a:t>
            </a:r>
          </a:p>
          <a:p>
            <a:pPr>
              <a:lnSpc>
                <a:spcPct val="90000"/>
              </a:lnSpc>
            </a:pPr>
            <a:r>
              <a:rPr lang="en-US" sz="2800" smtClean="0"/>
              <a:t>e.g., US sales and excise taxes &amp; VAT in EU</a:t>
            </a:r>
          </a:p>
          <a:p>
            <a:pPr>
              <a:lnSpc>
                <a:spcPct val="90000"/>
              </a:lnSpc>
            </a:pPr>
            <a:r>
              <a:rPr lang="en-US" sz="2800" smtClean="0"/>
              <a:t>WTO permits an export rebate of IBT, and special import fees equal to IBT</a:t>
            </a:r>
          </a:p>
          <a:p>
            <a:pPr>
              <a:lnSpc>
                <a:spcPct val="90000"/>
              </a:lnSpc>
            </a:pPr>
            <a:r>
              <a:rPr lang="en-US" sz="2800" smtClean="0"/>
              <a:t>Provision does not apply to direct taxes, such as income tax or corporate profits tax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en-US" smtClean="0"/>
              <a:t>“Voluntary” Import Expansion</a:t>
            </a:r>
          </a:p>
        </p:txBody>
      </p:sp>
      <p:sp>
        <p:nvSpPr>
          <p:cNvPr id="30723" name="Rectangle 1027"/>
          <p:cNvSpPr>
            <a:spLocks noGrp="1" noChangeArrowheads="1"/>
          </p:cNvSpPr>
          <p:nvPr>
            <p:ph type="body" idx="1"/>
          </p:nvPr>
        </p:nvSpPr>
        <p:spPr/>
        <p:txBody>
          <a:bodyPr/>
          <a:lstStyle/>
          <a:p>
            <a:pPr>
              <a:lnSpc>
                <a:spcPct val="90000"/>
              </a:lnSpc>
            </a:pPr>
            <a:r>
              <a:rPr lang="en-US" sz="2800" smtClean="0"/>
              <a:t>US has insisted that Japan import more auto parts, semi-conductors and beef</a:t>
            </a:r>
          </a:p>
          <a:p>
            <a:pPr>
              <a:lnSpc>
                <a:spcPct val="90000"/>
              </a:lnSpc>
            </a:pPr>
            <a:r>
              <a:rPr lang="en-US" sz="2800" smtClean="0"/>
              <a:t>In some instances, Japan has agreed to import a certain minimum amount</a:t>
            </a:r>
          </a:p>
          <a:p>
            <a:pPr lvl="1">
              <a:lnSpc>
                <a:spcPct val="90000"/>
              </a:lnSpc>
            </a:pPr>
            <a:r>
              <a:rPr lang="en-US" sz="2400" smtClean="0"/>
              <a:t>Practice now known as a VIE</a:t>
            </a:r>
          </a:p>
          <a:p>
            <a:pPr>
              <a:lnSpc>
                <a:spcPct val="90000"/>
              </a:lnSpc>
            </a:pPr>
            <a:r>
              <a:rPr lang="en-US" sz="2800" smtClean="0"/>
              <a:t>A VIE affects US-Japan trade much as a US export subsidy would, but VIE raises the price (by increasing demand)</a:t>
            </a:r>
          </a:p>
          <a:p>
            <a:pPr lvl="1">
              <a:lnSpc>
                <a:spcPct val="90000"/>
              </a:lnSpc>
            </a:pPr>
            <a:r>
              <a:rPr lang="en-US" sz="2400" smtClean="0"/>
              <a:t>Export subsidy reduces price (by increasing supply)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noFill/>
        </p:spPr>
        <p:txBody>
          <a:bodyPr lIns="90488" tIns="44450" rIns="90488" bIns="44450"/>
          <a:lstStyle/>
          <a:p>
            <a:r>
              <a:rPr lang="en-US" smtClean="0"/>
              <a:t>Non-tariff Barriers</a:t>
            </a:r>
          </a:p>
        </p:txBody>
      </p:sp>
      <p:sp>
        <p:nvSpPr>
          <p:cNvPr id="2052" name="Rectangle 3"/>
          <p:cNvSpPr>
            <a:spLocks noGrp="1" noChangeArrowheads="1"/>
          </p:cNvSpPr>
          <p:nvPr>
            <p:ph type="body" idx="1"/>
          </p:nvPr>
        </p:nvSpPr>
        <p:spPr>
          <a:noFill/>
        </p:spPr>
        <p:txBody>
          <a:bodyPr lIns="90488" tIns="44450" rIns="90488" bIns="44450"/>
          <a:lstStyle/>
          <a:p>
            <a:pPr>
              <a:spcBef>
                <a:spcPct val="70000"/>
              </a:spcBef>
            </a:pPr>
            <a:r>
              <a:rPr lang="en-US" smtClean="0"/>
              <a:t>Quotas and other NTB raise the price of the imported good</a:t>
            </a:r>
          </a:p>
          <a:p>
            <a:pPr>
              <a:spcBef>
                <a:spcPct val="70000"/>
              </a:spcBef>
            </a:pPr>
            <a:r>
              <a:rPr lang="en-US" smtClean="0"/>
              <a:t>The implicit-tariff equivalent of a NTB may be calculated as follows:</a:t>
            </a:r>
          </a:p>
          <a:p>
            <a:pPr>
              <a:spcBef>
                <a:spcPct val="70000"/>
              </a:spcBef>
            </a:pPr>
            <a:endParaRPr lang="en-US" smtClean="0"/>
          </a:p>
        </p:txBody>
      </p:sp>
      <p:graphicFrame>
        <p:nvGraphicFramePr>
          <p:cNvPr id="2050" name="Object 1024"/>
          <p:cNvGraphicFramePr>
            <a:graphicFrameLocks noChangeAspect="1"/>
          </p:cNvGraphicFramePr>
          <p:nvPr/>
        </p:nvGraphicFramePr>
        <p:xfrm>
          <a:off x="3124200" y="4675188"/>
          <a:ext cx="3048000" cy="1420812"/>
        </p:xfrm>
        <a:graphic>
          <a:graphicData uri="http://schemas.openxmlformats.org/presentationml/2006/ole">
            <mc:AlternateContent xmlns:mc="http://schemas.openxmlformats.org/markup-compatibility/2006">
              <mc:Choice xmlns:v="urn:schemas-microsoft-com:vml" Requires="v">
                <p:oleObj spid="_x0000_s2055" name="MathType Equation" r:id="rId4" imgW="1117440" imgH="520560" progId="Equation">
                  <p:embed/>
                </p:oleObj>
              </mc:Choice>
              <mc:Fallback>
                <p:oleObj name="MathType Equation" r:id="rId4" imgW="1117440" imgH="520560" progId="Equation">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4675188"/>
                        <a:ext cx="3048000" cy="142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31747"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mtClean="0">
                <a:solidFill>
                  <a:srgbClr val="B2B2B2"/>
                </a:solidFill>
              </a:rPr>
              <a:t>Learn about some specific non-tariff barriers, NTB</a:t>
            </a:r>
          </a:p>
          <a:p>
            <a:pPr>
              <a:lnSpc>
                <a:spcPct val="90000"/>
              </a:lnSpc>
              <a:spcBef>
                <a:spcPct val="40000"/>
              </a:spcBef>
            </a:pPr>
            <a:r>
              <a:rPr lang="en-US" smtClean="0"/>
              <a:t>Explain why the welfare effects of quotas are worse than those of tariffs</a:t>
            </a:r>
          </a:p>
          <a:p>
            <a:pPr>
              <a:lnSpc>
                <a:spcPct val="90000"/>
              </a:lnSpc>
              <a:spcBef>
                <a:spcPct val="40000"/>
              </a:spcBef>
            </a:pPr>
            <a:r>
              <a:rPr lang="en-US" smtClean="0">
                <a:solidFill>
                  <a:srgbClr val="B2B2B2"/>
                </a:solidFill>
              </a:rPr>
              <a:t>Explain why the welfare effects of VER are worse than those of quotas</a:t>
            </a:r>
          </a:p>
          <a:p>
            <a:pPr>
              <a:lnSpc>
                <a:spcPct val="90000"/>
              </a:lnSpc>
              <a:spcBef>
                <a:spcPct val="40000"/>
              </a:spcBef>
            </a:pPr>
            <a:r>
              <a:rPr lang="en-US" smtClean="0">
                <a:solidFill>
                  <a:srgbClr val="B2B2B2"/>
                </a:solidFill>
              </a:rPr>
              <a:t>Analyze the welfare effects of a domestic production subsidy</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572000" y="2514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2771" name="Line 3"/>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2" name="Rectangle 4"/>
          <p:cNvSpPr>
            <a:spLocks noGrp="1" noChangeArrowheads="1"/>
          </p:cNvSpPr>
          <p:nvPr>
            <p:ph type="title"/>
          </p:nvPr>
        </p:nvSpPr>
        <p:spPr>
          <a:xfrm>
            <a:off x="685800" y="0"/>
            <a:ext cx="7772400" cy="1371600"/>
          </a:xfrm>
          <a:noFill/>
        </p:spPr>
        <p:txBody>
          <a:bodyPr lIns="90488" tIns="44450" rIns="90488" bIns="44450"/>
          <a:lstStyle/>
          <a:p>
            <a:r>
              <a:rPr lang="en-US" smtClean="0"/>
              <a:t>Welfare Cost of a Quota</a:t>
            </a:r>
            <a:br>
              <a:rPr lang="en-US" smtClean="0"/>
            </a:br>
            <a:r>
              <a:rPr lang="en-US" smtClean="0"/>
              <a:t> </a:t>
            </a:r>
            <a:r>
              <a:rPr lang="en-US" sz="3600" smtClean="0"/>
              <a:t>on Imports</a:t>
            </a:r>
            <a:r>
              <a:rPr lang="en-US" smtClean="0"/>
              <a:t> -- </a:t>
            </a:r>
            <a:r>
              <a:rPr lang="en-US" sz="3600" smtClean="0"/>
              <a:t>Small Country</a:t>
            </a:r>
          </a:p>
        </p:txBody>
      </p:sp>
      <p:sp>
        <p:nvSpPr>
          <p:cNvPr id="32773"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Rectangle 7"/>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32776" name="Rectangle 8"/>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2777" name="Rectangle 9"/>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2778" name="Rectangle 10"/>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2779" name="Rectangle 11"/>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32780"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2781" name="Line 14"/>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15"/>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3" name="Oval 16"/>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2784" name="Rectangle 17"/>
          <p:cNvSpPr>
            <a:spLocks noChangeArrowheads="1"/>
          </p:cNvSpPr>
          <p:nvPr/>
        </p:nvSpPr>
        <p:spPr bwMode="auto">
          <a:xfrm>
            <a:off x="5867400" y="5257800"/>
            <a:ext cx="298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grapes</a:t>
            </a:r>
          </a:p>
        </p:txBody>
      </p:sp>
      <p:sp>
        <p:nvSpPr>
          <p:cNvPr id="32785" name="Rectangle 18"/>
          <p:cNvSpPr>
            <a:spLocks noChangeArrowheads="1"/>
          </p:cNvSpPr>
          <p:nvPr/>
        </p:nvSpPr>
        <p:spPr bwMode="auto">
          <a:xfrm>
            <a:off x="39624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grapes</a:t>
            </a:r>
          </a:p>
        </p:txBody>
      </p:sp>
      <p:sp>
        <p:nvSpPr>
          <p:cNvPr id="32786" name="Rectangle 20"/>
          <p:cNvSpPr>
            <a:spLocks noChangeArrowheads="1"/>
          </p:cNvSpPr>
          <p:nvPr/>
        </p:nvSpPr>
        <p:spPr bwMode="auto">
          <a:xfrm>
            <a:off x="3429000" y="6078538"/>
            <a:ext cx="4367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bushels of grapes per year)</a:t>
            </a:r>
          </a:p>
        </p:txBody>
      </p:sp>
      <p:sp>
        <p:nvSpPr>
          <p:cNvPr id="32787" name="Rectangle 21"/>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bushel of  grapes)</a:t>
            </a:r>
          </a:p>
        </p:txBody>
      </p:sp>
      <p:sp>
        <p:nvSpPr>
          <p:cNvPr id="32788" name="Rectangle 22"/>
          <p:cNvSpPr>
            <a:spLocks noChangeArrowheads="1"/>
          </p:cNvSpPr>
          <p:nvPr/>
        </p:nvSpPr>
        <p:spPr bwMode="auto">
          <a:xfrm>
            <a:off x="6051550" y="4451350"/>
            <a:ext cx="21018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grapes</a:t>
            </a:r>
          </a:p>
        </p:txBody>
      </p:sp>
      <p:sp>
        <p:nvSpPr>
          <p:cNvPr id="32789" name="Line 23"/>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1"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32792"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3"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32794" name="Line 28"/>
          <p:cNvSpPr>
            <a:spLocks noChangeShapeType="1"/>
          </p:cNvSpPr>
          <p:nvPr/>
        </p:nvSpPr>
        <p:spPr bwMode="auto">
          <a:xfrm flipV="1">
            <a:off x="2209800" y="38862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5" name="Rectangle 29"/>
          <p:cNvSpPr>
            <a:spLocks noChangeArrowheads="1"/>
          </p:cNvSpPr>
          <p:nvPr/>
        </p:nvSpPr>
        <p:spPr bwMode="auto">
          <a:xfrm>
            <a:off x="6051550" y="3657600"/>
            <a:ext cx="25130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$2/bu </a:t>
            </a:r>
          </a:p>
        </p:txBody>
      </p:sp>
      <p:sp>
        <p:nvSpPr>
          <p:cNvPr id="32796"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7"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32798"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2799" name="Rectangle 36"/>
          <p:cNvSpPr>
            <a:spLocks noChangeArrowheads="1"/>
          </p:cNvSpPr>
          <p:nvPr/>
        </p:nvSpPr>
        <p:spPr bwMode="auto">
          <a:xfrm>
            <a:off x="6248400" y="1720850"/>
            <a:ext cx="2809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 quota  of  2 ( mil. bu./yr.)</a:t>
            </a:r>
          </a:p>
        </p:txBody>
      </p:sp>
      <p:sp>
        <p:nvSpPr>
          <p:cNvPr id="32800" name="Line 38"/>
          <p:cNvSpPr>
            <a:spLocks noChangeShapeType="1"/>
          </p:cNvSpPr>
          <p:nvPr/>
        </p:nvSpPr>
        <p:spPr bwMode="auto">
          <a:xfrm rot="16200000" flipV="1">
            <a:off x="5105400" y="2286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39"/>
          <p:cNvSpPr>
            <a:spLocks noChangeShapeType="1"/>
          </p:cNvSpPr>
          <p:nvPr/>
        </p:nvSpPr>
        <p:spPr bwMode="auto">
          <a:xfrm rot="16200000" flipV="1">
            <a:off x="3048000" y="4572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2" name="Text Box 40"/>
          <p:cNvSpPr txBox="1">
            <a:spLocks noChangeArrowheads="1"/>
          </p:cNvSpPr>
          <p:nvPr/>
        </p:nvSpPr>
        <p:spPr bwMode="auto">
          <a:xfrm>
            <a:off x="2667000" y="4800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2803" name="Text Box 41"/>
          <p:cNvSpPr txBox="1">
            <a:spLocks noChangeArrowheads="1"/>
          </p:cNvSpPr>
          <p:nvPr/>
        </p:nvSpPr>
        <p:spPr bwMode="auto">
          <a:xfrm>
            <a:off x="3352800" y="5181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imports</a:t>
            </a:r>
          </a:p>
        </p:txBody>
      </p:sp>
      <p:sp>
        <p:nvSpPr>
          <p:cNvPr id="32804" name="Line 42"/>
          <p:cNvSpPr>
            <a:spLocks noChangeShapeType="1"/>
          </p:cNvSpPr>
          <p:nvPr/>
        </p:nvSpPr>
        <p:spPr bwMode="auto">
          <a:xfrm rot="16200000" flipV="1">
            <a:off x="3810000" y="48768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5" name="Oval 43"/>
          <p:cNvSpPr>
            <a:spLocks noChangeArrowheads="1"/>
          </p:cNvSpPr>
          <p:nvPr/>
        </p:nvSpPr>
        <p:spPr bwMode="auto">
          <a:xfrm>
            <a:off x="5410200" y="25146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2806" name="Oval 44"/>
          <p:cNvSpPr>
            <a:spLocks noChangeArrowheads="1"/>
          </p:cNvSpPr>
          <p:nvPr/>
        </p:nvSpPr>
        <p:spPr bwMode="auto">
          <a:xfrm>
            <a:off x="3352800" y="45720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16387"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mtClean="0"/>
              <a:t>Learn about some specific non-tariff barriers, NTB</a:t>
            </a:r>
          </a:p>
          <a:p>
            <a:pPr>
              <a:lnSpc>
                <a:spcPct val="90000"/>
              </a:lnSpc>
              <a:spcBef>
                <a:spcPct val="40000"/>
              </a:spcBef>
            </a:pPr>
            <a:r>
              <a:rPr lang="en-US" smtClean="0"/>
              <a:t>Explain why the welfare effects of quotas are worse than those of tariffs</a:t>
            </a:r>
          </a:p>
          <a:p>
            <a:pPr>
              <a:lnSpc>
                <a:spcPct val="90000"/>
              </a:lnSpc>
              <a:spcBef>
                <a:spcPct val="40000"/>
              </a:spcBef>
            </a:pPr>
            <a:r>
              <a:rPr lang="en-US" smtClean="0"/>
              <a:t>Explain why the welfare effects of VER are worse than those of quotas</a:t>
            </a:r>
          </a:p>
          <a:p>
            <a:pPr>
              <a:lnSpc>
                <a:spcPct val="90000"/>
              </a:lnSpc>
              <a:spcBef>
                <a:spcPct val="40000"/>
              </a:spcBef>
            </a:pPr>
            <a:r>
              <a:rPr lang="en-US" smtClean="0"/>
              <a:t>Analyze the welfare effects of a domestic production subsidy</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0" y="2514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3795" name="Line 3"/>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6" name="Rectangle 4"/>
          <p:cNvSpPr>
            <a:spLocks noGrp="1" noChangeArrowheads="1"/>
          </p:cNvSpPr>
          <p:nvPr>
            <p:ph type="title"/>
          </p:nvPr>
        </p:nvSpPr>
        <p:spPr>
          <a:xfrm>
            <a:off x="685800" y="0"/>
            <a:ext cx="7772400" cy="1371600"/>
          </a:xfrm>
          <a:noFill/>
        </p:spPr>
        <p:txBody>
          <a:bodyPr lIns="90488" tIns="44450" rIns="90488" bIns="44450"/>
          <a:lstStyle/>
          <a:p>
            <a:r>
              <a:rPr lang="en-US" smtClean="0"/>
              <a:t>Welfare Cost of a Quota</a:t>
            </a:r>
            <a:br>
              <a:rPr lang="en-US" smtClean="0"/>
            </a:br>
            <a:r>
              <a:rPr lang="en-US" smtClean="0"/>
              <a:t> </a:t>
            </a:r>
            <a:r>
              <a:rPr lang="en-US" sz="3600" smtClean="0"/>
              <a:t>on Imports</a:t>
            </a:r>
            <a:r>
              <a:rPr lang="en-US" smtClean="0"/>
              <a:t> -- </a:t>
            </a:r>
            <a:r>
              <a:rPr lang="en-US" sz="3600" smtClean="0"/>
              <a:t>Small Country</a:t>
            </a:r>
          </a:p>
        </p:txBody>
      </p:sp>
      <p:sp>
        <p:nvSpPr>
          <p:cNvPr id="33797" name="Line 5"/>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8" name="Line 6"/>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9" name="Rectangle 7"/>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33800" name="Rectangle 8"/>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01" name="Rectangle 9"/>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2" name="Rectangle 10"/>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3803" name="Rectangle 11"/>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33804"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3805" name="Rectangle 13"/>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33806" name="Line 14"/>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15"/>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8" name="Oval 16"/>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3809" name="Rectangle 17"/>
          <p:cNvSpPr>
            <a:spLocks noChangeArrowheads="1"/>
          </p:cNvSpPr>
          <p:nvPr/>
        </p:nvSpPr>
        <p:spPr bwMode="auto">
          <a:xfrm>
            <a:off x="5867400" y="5257800"/>
            <a:ext cx="298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grapes</a:t>
            </a:r>
          </a:p>
        </p:txBody>
      </p:sp>
      <p:sp>
        <p:nvSpPr>
          <p:cNvPr id="33810" name="Rectangle 18"/>
          <p:cNvSpPr>
            <a:spLocks noChangeArrowheads="1"/>
          </p:cNvSpPr>
          <p:nvPr/>
        </p:nvSpPr>
        <p:spPr bwMode="auto">
          <a:xfrm>
            <a:off x="39624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grapes</a:t>
            </a:r>
          </a:p>
        </p:txBody>
      </p:sp>
      <p:sp>
        <p:nvSpPr>
          <p:cNvPr id="33811" name="Rectangle 19"/>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33812" name="Rectangle 20"/>
          <p:cNvSpPr>
            <a:spLocks noChangeArrowheads="1"/>
          </p:cNvSpPr>
          <p:nvPr/>
        </p:nvSpPr>
        <p:spPr bwMode="auto">
          <a:xfrm>
            <a:off x="3429000" y="6078538"/>
            <a:ext cx="4367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bushels of grapes per year)</a:t>
            </a:r>
          </a:p>
        </p:txBody>
      </p:sp>
      <p:sp>
        <p:nvSpPr>
          <p:cNvPr id="33813" name="Rectangle 21"/>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bushel of  grapes)</a:t>
            </a:r>
          </a:p>
        </p:txBody>
      </p:sp>
      <p:sp>
        <p:nvSpPr>
          <p:cNvPr id="33814" name="Rectangle 22"/>
          <p:cNvSpPr>
            <a:spLocks noChangeArrowheads="1"/>
          </p:cNvSpPr>
          <p:nvPr/>
        </p:nvSpPr>
        <p:spPr bwMode="auto">
          <a:xfrm>
            <a:off x="6051550" y="4451350"/>
            <a:ext cx="21018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grapes</a:t>
            </a:r>
          </a:p>
        </p:txBody>
      </p:sp>
      <p:sp>
        <p:nvSpPr>
          <p:cNvPr id="33815" name="Line 23"/>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7"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33818"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9"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33820" name="Line 28"/>
          <p:cNvSpPr>
            <a:spLocks noChangeShapeType="1"/>
          </p:cNvSpPr>
          <p:nvPr/>
        </p:nvSpPr>
        <p:spPr bwMode="auto">
          <a:xfrm flipV="1">
            <a:off x="2209800" y="38862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1" name="Rectangle 29"/>
          <p:cNvSpPr>
            <a:spLocks noChangeArrowheads="1"/>
          </p:cNvSpPr>
          <p:nvPr/>
        </p:nvSpPr>
        <p:spPr bwMode="auto">
          <a:xfrm>
            <a:off x="6051550" y="3657600"/>
            <a:ext cx="25130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$2/bu </a:t>
            </a:r>
          </a:p>
        </p:txBody>
      </p:sp>
      <p:sp>
        <p:nvSpPr>
          <p:cNvPr id="33822"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3"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33824"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33825" name="Rectangle 33"/>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33826" name="Line 34"/>
          <p:cNvSpPr>
            <a:spLocks noChangeShapeType="1"/>
          </p:cNvSpPr>
          <p:nvPr/>
        </p:nvSpPr>
        <p:spPr bwMode="auto">
          <a:xfrm flipV="1">
            <a:off x="3429000" y="1524000"/>
            <a:ext cx="3124200" cy="3124200"/>
          </a:xfrm>
          <a:prstGeom prst="line">
            <a:avLst/>
          </a:prstGeom>
          <a:noFill/>
          <a:ln w="508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35"/>
          <p:cNvSpPr>
            <a:spLocks noChangeShapeType="1"/>
          </p:cNvSpPr>
          <p:nvPr/>
        </p:nvSpPr>
        <p:spPr bwMode="auto">
          <a:xfrm flipV="1">
            <a:off x="2209800" y="4648200"/>
            <a:ext cx="1219200" cy="0"/>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8" name="Rectangle 36"/>
          <p:cNvSpPr>
            <a:spLocks noChangeArrowheads="1"/>
          </p:cNvSpPr>
          <p:nvPr/>
        </p:nvSpPr>
        <p:spPr bwMode="auto">
          <a:xfrm>
            <a:off x="6248400" y="1720850"/>
            <a:ext cx="2809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 quota  of  2 ( mil. bu./yr.)</a:t>
            </a:r>
          </a:p>
        </p:txBody>
      </p:sp>
      <p:sp>
        <p:nvSpPr>
          <p:cNvPr id="33829" name="Rectangle 37"/>
          <p:cNvSpPr>
            <a:spLocks noChangeArrowheads="1"/>
          </p:cNvSpPr>
          <p:nvPr/>
        </p:nvSpPr>
        <p:spPr bwMode="auto">
          <a:xfrm>
            <a:off x="3505200" y="3581400"/>
            <a:ext cx="533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6600" b="1" i="1"/>
              <a:t>c</a:t>
            </a:r>
          </a:p>
        </p:txBody>
      </p:sp>
      <p:sp>
        <p:nvSpPr>
          <p:cNvPr id="33830" name="Line 38"/>
          <p:cNvSpPr>
            <a:spLocks noChangeShapeType="1"/>
          </p:cNvSpPr>
          <p:nvPr/>
        </p:nvSpPr>
        <p:spPr bwMode="auto">
          <a:xfrm rot="16200000" flipV="1">
            <a:off x="5105400" y="2286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1" name="Line 39"/>
          <p:cNvSpPr>
            <a:spLocks noChangeShapeType="1"/>
          </p:cNvSpPr>
          <p:nvPr/>
        </p:nvSpPr>
        <p:spPr bwMode="auto">
          <a:xfrm rot="16200000" flipV="1">
            <a:off x="3048000" y="45720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2" name="Text Box 40"/>
          <p:cNvSpPr txBox="1">
            <a:spLocks noChangeArrowheads="1"/>
          </p:cNvSpPr>
          <p:nvPr/>
        </p:nvSpPr>
        <p:spPr bwMode="auto">
          <a:xfrm>
            <a:off x="2667000" y="48006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quota</a:t>
            </a:r>
          </a:p>
        </p:txBody>
      </p:sp>
      <p:sp>
        <p:nvSpPr>
          <p:cNvPr id="33833" name="Text Box 41"/>
          <p:cNvSpPr txBox="1">
            <a:spLocks noChangeArrowheads="1"/>
          </p:cNvSpPr>
          <p:nvPr/>
        </p:nvSpPr>
        <p:spPr bwMode="auto">
          <a:xfrm>
            <a:off x="3352800" y="5181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i="1">
                <a:solidFill>
                  <a:schemeClr val="hlink"/>
                </a:solidFill>
              </a:rPr>
              <a:t>imports</a:t>
            </a:r>
          </a:p>
        </p:txBody>
      </p:sp>
      <p:sp>
        <p:nvSpPr>
          <p:cNvPr id="33834" name="Line 42"/>
          <p:cNvSpPr>
            <a:spLocks noChangeShapeType="1"/>
          </p:cNvSpPr>
          <p:nvPr/>
        </p:nvSpPr>
        <p:spPr bwMode="auto">
          <a:xfrm rot="16200000" flipV="1">
            <a:off x="3810000" y="4876800"/>
            <a:ext cx="0" cy="60960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5" name="Oval 43"/>
          <p:cNvSpPr>
            <a:spLocks noChangeArrowheads="1"/>
          </p:cNvSpPr>
          <p:nvPr/>
        </p:nvSpPr>
        <p:spPr bwMode="auto">
          <a:xfrm>
            <a:off x="5410200" y="25146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3836" name="Oval 44"/>
          <p:cNvSpPr>
            <a:spLocks noChangeArrowheads="1"/>
          </p:cNvSpPr>
          <p:nvPr/>
        </p:nvSpPr>
        <p:spPr bwMode="auto">
          <a:xfrm>
            <a:off x="3352800" y="45720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mtClean="0"/>
              <a:t>Welfare Cost of a Quota</a:t>
            </a:r>
            <a:br>
              <a:rPr lang="en-US" smtClean="0"/>
            </a:br>
            <a:r>
              <a:rPr lang="en-US" smtClean="0"/>
              <a:t> </a:t>
            </a:r>
            <a:r>
              <a:rPr lang="en-US" sz="3600" smtClean="0"/>
              <a:t>When gov’t auctions licenses</a:t>
            </a:r>
          </a:p>
        </p:txBody>
      </p:sp>
      <p:graphicFrame>
        <p:nvGraphicFramePr>
          <p:cNvPr id="3074" name="Object 3"/>
          <p:cNvGraphicFramePr>
            <a:graphicFrameLocks noGrp="1" noChangeAspect="1"/>
          </p:cNvGraphicFramePr>
          <p:nvPr>
            <p:ph type="tbl" idx="1"/>
          </p:nvPr>
        </p:nvGraphicFramePr>
        <p:xfrm>
          <a:off x="766763" y="1966913"/>
          <a:ext cx="7599362" cy="4140200"/>
        </p:xfrm>
        <a:graphic>
          <a:graphicData uri="http://schemas.openxmlformats.org/presentationml/2006/ole">
            <mc:AlternateContent xmlns:mc="http://schemas.openxmlformats.org/markup-compatibility/2006">
              <mc:Choice xmlns:v="urn:schemas-microsoft-com:vml" Requires="v">
                <p:oleObj spid="_x0000_s3078" name="Document" r:id="rId4" imgW="7604640" imgH="4143240" progId="Word.Document.8">
                  <p:embed/>
                </p:oleObj>
              </mc:Choice>
              <mc:Fallback>
                <p:oleObj name="Document" r:id="rId4" imgW="7604640" imgH="41432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763" y="1966913"/>
                        <a:ext cx="7599362" cy="4140200"/>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Welfare Cost of a Quota</a:t>
            </a:r>
            <a:br>
              <a:rPr lang="en-US" smtClean="0"/>
            </a:br>
            <a:r>
              <a:rPr lang="en-US" sz="3600" smtClean="0"/>
              <a:t>When gov’t auctions licenses</a:t>
            </a:r>
          </a:p>
        </p:txBody>
      </p:sp>
      <p:graphicFrame>
        <p:nvGraphicFramePr>
          <p:cNvPr id="4098" name="Object 2048"/>
          <p:cNvGraphicFramePr>
            <a:graphicFrameLocks noGrp="1" noChangeAspect="1"/>
          </p:cNvGraphicFramePr>
          <p:nvPr>
            <p:ph type="tbl" idx="1"/>
          </p:nvPr>
        </p:nvGraphicFramePr>
        <p:xfrm>
          <a:off x="774700" y="1976438"/>
          <a:ext cx="7602538" cy="4194175"/>
        </p:xfrm>
        <a:graphic>
          <a:graphicData uri="http://schemas.openxmlformats.org/presentationml/2006/ole">
            <mc:AlternateContent xmlns:mc="http://schemas.openxmlformats.org/markup-compatibility/2006">
              <mc:Choice xmlns:v="urn:schemas-microsoft-com:vml" Requires="v">
                <p:oleObj spid="_x0000_s4102" name="Document" r:id="rId4" imgW="7614360" imgH="4200480" progId="Word.Document.8">
                  <p:embed/>
                </p:oleObj>
              </mc:Choice>
              <mc:Fallback>
                <p:oleObj name="Document" r:id="rId4" imgW="7614360" imgH="4200480" progId="Word.Document.8">
                  <p:embed/>
                  <p:pic>
                    <p:nvPicPr>
                      <p:cNvPr id="0" name="Object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700" y="1976438"/>
                        <a:ext cx="7602538" cy="4194175"/>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19" name="Rectangle 3"/>
          <p:cNvSpPr>
            <a:spLocks noGrp="1" noChangeArrowheads="1"/>
          </p:cNvSpPr>
          <p:nvPr>
            <p:ph type="title"/>
          </p:nvPr>
        </p:nvSpPr>
        <p:spPr>
          <a:xfrm>
            <a:off x="685800" y="0"/>
            <a:ext cx="7772400" cy="1371600"/>
          </a:xfrm>
          <a:noFill/>
        </p:spPr>
        <p:txBody>
          <a:bodyPr lIns="90488" tIns="44450" rIns="90488" bIns="44450"/>
          <a:lstStyle/>
          <a:p>
            <a:r>
              <a:rPr lang="en-US" smtClean="0"/>
              <a:t>Practice Welfare Analysis</a:t>
            </a:r>
          </a:p>
        </p:txBody>
      </p:sp>
      <p:sp>
        <p:nvSpPr>
          <p:cNvPr id="34820"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1"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2"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34823"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4824"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34825"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4826"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34827"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34828"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9" name="Rectangle 15"/>
          <p:cNvSpPr>
            <a:spLocks noChangeArrowheads="1"/>
          </p:cNvSpPr>
          <p:nvPr/>
        </p:nvSpPr>
        <p:spPr bwMode="auto">
          <a:xfrm>
            <a:off x="5867400" y="5257800"/>
            <a:ext cx="332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small cars</a:t>
            </a:r>
          </a:p>
        </p:txBody>
      </p:sp>
      <p:sp>
        <p:nvSpPr>
          <p:cNvPr id="34830"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34831"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34832"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34833"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34834" name="Line 22"/>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5"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6"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34837" name="Line 25"/>
          <p:cNvSpPr>
            <a:spLocks noChangeShapeType="1"/>
          </p:cNvSpPr>
          <p:nvPr/>
        </p:nvSpPr>
        <p:spPr bwMode="auto">
          <a:xfrm flipV="1">
            <a:off x="4953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8" name="Rectangle 26"/>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34839" name="Rectangle 30"/>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34840" name="Rectangle 31"/>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4841" name="Rectangle 34"/>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34842" name="Line 36"/>
          <p:cNvSpPr>
            <a:spLocks noChangeShapeType="1"/>
          </p:cNvSpPr>
          <p:nvPr/>
        </p:nvSpPr>
        <p:spPr bwMode="auto">
          <a:xfrm flipV="1">
            <a:off x="35052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3" name="Rectangle 37"/>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34844" name="Line 38"/>
          <p:cNvSpPr>
            <a:spLocks noChangeShapeType="1"/>
          </p:cNvSpPr>
          <p:nvPr/>
        </p:nvSpPr>
        <p:spPr bwMode="auto">
          <a:xfrm flipH="1" flipV="1">
            <a:off x="2667000" y="5105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5" name="Line 40"/>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6" name="Rectangle 41"/>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34847" name="Rectangle 42"/>
          <p:cNvSpPr>
            <a:spLocks noChangeArrowheads="1"/>
          </p:cNvSpPr>
          <p:nvPr/>
        </p:nvSpPr>
        <p:spPr bwMode="auto">
          <a:xfrm>
            <a:off x="2711450" y="50434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34848" name="Rectangle 43"/>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34849" name="Line 44"/>
          <p:cNvSpPr>
            <a:spLocks noChangeShapeType="1"/>
          </p:cNvSpPr>
          <p:nvPr/>
        </p:nvSpPr>
        <p:spPr bwMode="auto">
          <a:xfrm flipV="1">
            <a:off x="57912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Line 1026"/>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43" name="Rectangle 1027"/>
          <p:cNvSpPr>
            <a:spLocks noGrp="1" noChangeArrowheads="1"/>
          </p:cNvSpPr>
          <p:nvPr>
            <p:ph type="title"/>
          </p:nvPr>
        </p:nvSpPr>
        <p:spPr>
          <a:xfrm>
            <a:off x="685800" y="0"/>
            <a:ext cx="7772400" cy="1371600"/>
          </a:xfrm>
          <a:noFill/>
        </p:spPr>
        <p:txBody>
          <a:bodyPr lIns="90488" tIns="44450" rIns="90488" bIns="44450"/>
          <a:lstStyle/>
          <a:p>
            <a:r>
              <a:rPr lang="en-US" smtClean="0"/>
              <a:t>Practice Welfare Analysis</a:t>
            </a:r>
          </a:p>
        </p:txBody>
      </p:sp>
      <p:sp>
        <p:nvSpPr>
          <p:cNvPr id="35844" name="Line 1028"/>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45" name="Line 1029"/>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46" name="Rectangle 1030"/>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35847" name="Rectangle 1031"/>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5848" name="Rectangle 1032"/>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35849" name="Rectangle 1033"/>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5850" name="Rectangle 1034"/>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35851" name="Rectangle 1035"/>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35852" name="Rectangle 1036"/>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35853" name="Line 1037"/>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1038"/>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5" name="Rectangle 1040"/>
          <p:cNvSpPr>
            <a:spLocks noChangeArrowheads="1"/>
          </p:cNvSpPr>
          <p:nvPr/>
        </p:nvSpPr>
        <p:spPr bwMode="auto">
          <a:xfrm>
            <a:off x="5867400" y="5257800"/>
            <a:ext cx="332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small cars</a:t>
            </a:r>
          </a:p>
        </p:txBody>
      </p:sp>
      <p:sp>
        <p:nvSpPr>
          <p:cNvPr id="35856" name="Rectangle 1041"/>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35857" name="Rectangle 1042"/>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35858" name="Rectangle 1043"/>
          <p:cNvSpPr>
            <a:spLocks noChangeArrowheads="1"/>
          </p:cNvSpPr>
          <p:nvPr/>
        </p:nvSpPr>
        <p:spPr bwMode="auto">
          <a:xfrm>
            <a:off x="3505200" y="3810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35859" name="Rectangle 1044"/>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35860" name="Rectangle 1045"/>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35861" name="Rectangle 1046"/>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35862" name="Line 1047"/>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1048"/>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64" name="Rectangle 1049"/>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35865" name="Line 1050"/>
          <p:cNvSpPr>
            <a:spLocks noChangeShapeType="1"/>
          </p:cNvSpPr>
          <p:nvPr/>
        </p:nvSpPr>
        <p:spPr bwMode="auto">
          <a:xfrm flipV="1">
            <a:off x="4953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66" name="Rectangle 1051"/>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35867" name="Line 1052"/>
          <p:cNvSpPr>
            <a:spLocks noChangeShapeType="1"/>
          </p:cNvSpPr>
          <p:nvPr/>
        </p:nvSpPr>
        <p:spPr bwMode="auto">
          <a:xfrm flipV="1">
            <a:off x="2209800" y="3886200"/>
            <a:ext cx="3657600" cy="0"/>
          </a:xfrm>
          <a:prstGeom prst="line">
            <a:avLst/>
          </a:prstGeom>
          <a:noFill/>
          <a:ln w="50800" cap="rnd">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68" name="Rectangle 1053"/>
          <p:cNvSpPr>
            <a:spLocks noChangeArrowheads="1"/>
          </p:cNvSpPr>
          <p:nvPr/>
        </p:nvSpPr>
        <p:spPr bwMode="auto">
          <a:xfrm>
            <a:off x="6051550" y="3657600"/>
            <a:ext cx="28813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equivalent tariff</a:t>
            </a:r>
          </a:p>
        </p:txBody>
      </p:sp>
      <p:sp>
        <p:nvSpPr>
          <p:cNvPr id="35869" name="Line 1054"/>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70" name="Rectangle 1055"/>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35871" name="Rectangle 1056"/>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5872" name="Rectangle 1057"/>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35873" name="Line 1058"/>
          <p:cNvSpPr>
            <a:spLocks noChangeShapeType="1"/>
          </p:cNvSpPr>
          <p:nvPr/>
        </p:nvSpPr>
        <p:spPr bwMode="auto">
          <a:xfrm flipV="1">
            <a:off x="3429000" y="1371600"/>
            <a:ext cx="3352800" cy="32766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74" name="Rectangle 1059"/>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35875" name="Rectangle 1061"/>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35876" name="Rectangle 1063"/>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35877" name="Line 1064"/>
          <p:cNvSpPr>
            <a:spLocks noChangeShapeType="1"/>
          </p:cNvSpPr>
          <p:nvPr/>
        </p:nvSpPr>
        <p:spPr bwMode="auto">
          <a:xfrm flipH="1" flipV="1">
            <a:off x="2590800" y="5105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78" name="Line 1065"/>
          <p:cNvSpPr>
            <a:spLocks noChangeShapeType="1"/>
          </p:cNvSpPr>
          <p:nvPr/>
        </p:nvSpPr>
        <p:spPr bwMode="auto">
          <a:xfrm flipH="1" flipV="1">
            <a:off x="3352800" y="3962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79" name="Line 1066"/>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80" name="Rectangle 1067"/>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35881" name="Rectangle 1068"/>
          <p:cNvSpPr>
            <a:spLocks noChangeArrowheads="1"/>
          </p:cNvSpPr>
          <p:nvPr/>
        </p:nvSpPr>
        <p:spPr bwMode="auto">
          <a:xfrm>
            <a:off x="2711450" y="50434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35882" name="Rectangle 1069"/>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35883" name="Line 1070"/>
          <p:cNvSpPr>
            <a:spLocks noChangeShapeType="1"/>
          </p:cNvSpPr>
          <p:nvPr/>
        </p:nvSpPr>
        <p:spPr bwMode="auto">
          <a:xfrm flipV="1">
            <a:off x="5715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1026"/>
          <p:cNvSpPr>
            <a:spLocks noChangeShapeType="1"/>
          </p:cNvSpPr>
          <p:nvPr/>
        </p:nvSpPr>
        <p:spPr bwMode="auto">
          <a:xfrm flipV="1">
            <a:off x="3200400" y="3287713"/>
            <a:ext cx="0" cy="25130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67" name="Rectangle 1027"/>
          <p:cNvSpPr>
            <a:spLocks noGrp="1" noChangeArrowheads="1"/>
          </p:cNvSpPr>
          <p:nvPr>
            <p:ph type="title"/>
          </p:nvPr>
        </p:nvSpPr>
        <p:spPr>
          <a:xfrm>
            <a:off x="685800" y="0"/>
            <a:ext cx="7772400" cy="1143000"/>
          </a:xfrm>
          <a:noFill/>
        </p:spPr>
        <p:txBody>
          <a:bodyPr lIns="90488" tIns="44450" rIns="90488" bIns="44450"/>
          <a:lstStyle/>
          <a:p>
            <a:r>
              <a:rPr lang="en-US" smtClean="0"/>
              <a:t>The Effects of a Tariff</a:t>
            </a:r>
            <a:br>
              <a:rPr lang="en-US" smtClean="0"/>
            </a:br>
            <a:r>
              <a:rPr lang="en-US" sz="3600" smtClean="0"/>
              <a:t>Large Country</a:t>
            </a:r>
          </a:p>
        </p:txBody>
      </p:sp>
      <p:sp>
        <p:nvSpPr>
          <p:cNvPr id="36868" name="Line 1028"/>
          <p:cNvSpPr>
            <a:spLocks noChangeShapeType="1"/>
          </p:cNvSpPr>
          <p:nvPr/>
        </p:nvSpPr>
        <p:spPr bwMode="auto">
          <a:xfrm flipV="1">
            <a:off x="2211388" y="4202113"/>
            <a:ext cx="3427412" cy="1141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69" name="Rectangle 1029"/>
          <p:cNvSpPr>
            <a:spLocks noChangeArrowheads="1"/>
          </p:cNvSpPr>
          <p:nvPr/>
        </p:nvSpPr>
        <p:spPr bwMode="auto">
          <a:xfrm>
            <a:off x="3124200" y="60166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6870" name="Line 1030"/>
          <p:cNvSpPr>
            <a:spLocks noChangeShapeType="1"/>
          </p:cNvSpPr>
          <p:nvPr/>
        </p:nvSpPr>
        <p:spPr bwMode="auto">
          <a:xfrm>
            <a:off x="2209800" y="1484313"/>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71" name="Line 1031"/>
          <p:cNvSpPr>
            <a:spLocks noChangeShapeType="1"/>
          </p:cNvSpPr>
          <p:nvPr/>
        </p:nvSpPr>
        <p:spPr bwMode="auto">
          <a:xfrm>
            <a:off x="2225675" y="5788025"/>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72" name="Rectangle 1032"/>
          <p:cNvSpPr>
            <a:spLocks noChangeArrowheads="1"/>
          </p:cNvSpPr>
          <p:nvPr/>
        </p:nvSpPr>
        <p:spPr bwMode="auto">
          <a:xfrm>
            <a:off x="1752600" y="44561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6873" name="Rectangle 1033"/>
          <p:cNvSpPr>
            <a:spLocks noChangeArrowheads="1"/>
          </p:cNvSpPr>
          <p:nvPr/>
        </p:nvSpPr>
        <p:spPr bwMode="auto">
          <a:xfrm>
            <a:off x="1752600" y="30480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36874" name="Rectangle 1034"/>
          <p:cNvSpPr>
            <a:spLocks noChangeArrowheads="1"/>
          </p:cNvSpPr>
          <p:nvPr/>
        </p:nvSpPr>
        <p:spPr bwMode="auto">
          <a:xfrm>
            <a:off x="1676400" y="1752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36875" name="Rectangle 1035"/>
          <p:cNvSpPr>
            <a:spLocks noChangeArrowheads="1"/>
          </p:cNvSpPr>
          <p:nvPr/>
        </p:nvSpPr>
        <p:spPr bwMode="auto">
          <a:xfrm>
            <a:off x="1905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6876" name="Rectangle 1036"/>
          <p:cNvSpPr>
            <a:spLocks noChangeArrowheads="1"/>
          </p:cNvSpPr>
          <p:nvPr/>
        </p:nvSpPr>
        <p:spPr bwMode="auto">
          <a:xfrm>
            <a:off x="3048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36877" name="Rectangle 1037"/>
          <p:cNvSpPr>
            <a:spLocks noChangeArrowheads="1"/>
          </p:cNvSpPr>
          <p:nvPr/>
        </p:nvSpPr>
        <p:spPr bwMode="auto">
          <a:xfrm>
            <a:off x="41148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4</a:t>
            </a:r>
          </a:p>
        </p:txBody>
      </p:sp>
      <p:sp>
        <p:nvSpPr>
          <p:cNvPr id="36878" name="Rectangle 1038"/>
          <p:cNvSpPr>
            <a:spLocks noChangeArrowheads="1"/>
          </p:cNvSpPr>
          <p:nvPr/>
        </p:nvSpPr>
        <p:spPr bwMode="auto">
          <a:xfrm>
            <a:off x="51816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36879" name="Rectangle 1039"/>
          <p:cNvSpPr>
            <a:spLocks noChangeArrowheads="1"/>
          </p:cNvSpPr>
          <p:nvPr/>
        </p:nvSpPr>
        <p:spPr bwMode="auto">
          <a:xfrm>
            <a:off x="1908175" y="5191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36880" name="Line 1040"/>
          <p:cNvSpPr>
            <a:spLocks noChangeShapeType="1"/>
          </p:cNvSpPr>
          <p:nvPr/>
        </p:nvSpPr>
        <p:spPr bwMode="auto">
          <a:xfrm>
            <a:off x="2211388" y="1992313"/>
            <a:ext cx="2817812" cy="35798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1" name="Oval 1041"/>
          <p:cNvSpPr>
            <a:spLocks noChangeArrowheads="1"/>
          </p:cNvSpPr>
          <p:nvPr/>
        </p:nvSpPr>
        <p:spPr bwMode="auto">
          <a:xfrm>
            <a:off x="4191000" y="4581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6882" name="Oval 1042"/>
          <p:cNvSpPr>
            <a:spLocks noChangeArrowheads="1"/>
          </p:cNvSpPr>
          <p:nvPr/>
        </p:nvSpPr>
        <p:spPr bwMode="auto">
          <a:xfrm>
            <a:off x="2133600" y="1914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6883" name="Rectangle 1043"/>
          <p:cNvSpPr>
            <a:spLocks noChangeArrowheads="1"/>
          </p:cNvSpPr>
          <p:nvPr/>
        </p:nvSpPr>
        <p:spPr bwMode="auto">
          <a:xfrm>
            <a:off x="5241925" y="5272088"/>
            <a:ext cx="3063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import demand for cars</a:t>
            </a:r>
          </a:p>
        </p:txBody>
      </p:sp>
      <p:sp>
        <p:nvSpPr>
          <p:cNvPr id="36884" name="Rectangle 1044"/>
          <p:cNvSpPr>
            <a:spLocks noChangeArrowheads="1"/>
          </p:cNvSpPr>
          <p:nvPr/>
        </p:nvSpPr>
        <p:spPr bwMode="auto">
          <a:xfrm>
            <a:off x="5715000" y="3690938"/>
            <a:ext cx="189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a:t>
            </a:r>
          </a:p>
          <a:p>
            <a:r>
              <a:rPr lang="en-US" sz="1800" b="1"/>
              <a:t>of cars</a:t>
            </a:r>
          </a:p>
        </p:txBody>
      </p:sp>
      <p:sp>
        <p:nvSpPr>
          <p:cNvPr id="36885" name="Rectangle 1045"/>
          <p:cNvSpPr>
            <a:spLocks noChangeArrowheads="1"/>
          </p:cNvSpPr>
          <p:nvPr/>
        </p:nvSpPr>
        <p:spPr bwMode="auto">
          <a:xfrm>
            <a:off x="3429000" y="6164263"/>
            <a:ext cx="34528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cars per year)</a:t>
            </a:r>
          </a:p>
        </p:txBody>
      </p:sp>
      <p:sp>
        <p:nvSpPr>
          <p:cNvPr id="36886" name="Rectangle 1046"/>
          <p:cNvSpPr>
            <a:spLocks noChangeArrowheads="1"/>
          </p:cNvSpPr>
          <p:nvPr/>
        </p:nvSpPr>
        <p:spPr bwMode="auto">
          <a:xfrm rot="-5400000">
            <a:off x="-44450" y="3559176"/>
            <a:ext cx="33750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(thousands of dollars per car)</a:t>
            </a:r>
          </a:p>
        </p:txBody>
      </p:sp>
      <p:sp>
        <p:nvSpPr>
          <p:cNvPr id="36887" name="Oval 1047"/>
          <p:cNvSpPr>
            <a:spLocks noChangeArrowheads="1"/>
          </p:cNvSpPr>
          <p:nvPr/>
        </p:nvSpPr>
        <p:spPr bwMode="auto">
          <a:xfrm>
            <a:off x="3124200" y="4962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6888" name="Line 1048"/>
          <p:cNvSpPr>
            <a:spLocks noChangeShapeType="1"/>
          </p:cNvSpPr>
          <p:nvPr/>
        </p:nvSpPr>
        <p:spPr bwMode="auto">
          <a:xfrm flipH="1">
            <a:off x="2211388" y="4657725"/>
            <a:ext cx="19796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1049"/>
          <p:cNvSpPr>
            <a:spLocks noChangeShapeType="1"/>
          </p:cNvSpPr>
          <p:nvPr/>
        </p:nvSpPr>
        <p:spPr bwMode="auto">
          <a:xfrm>
            <a:off x="4267200" y="4735513"/>
            <a:ext cx="0" cy="1065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0" name="Rectangle 1050"/>
          <p:cNvSpPr>
            <a:spLocks noChangeArrowheads="1"/>
          </p:cNvSpPr>
          <p:nvPr/>
        </p:nvSpPr>
        <p:spPr bwMode="auto">
          <a:xfrm>
            <a:off x="1905000" y="4810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9</a:t>
            </a:r>
          </a:p>
        </p:txBody>
      </p:sp>
      <p:sp>
        <p:nvSpPr>
          <p:cNvPr id="36891" name="Line 1051"/>
          <p:cNvSpPr>
            <a:spLocks noChangeShapeType="1"/>
          </p:cNvSpPr>
          <p:nvPr/>
        </p:nvSpPr>
        <p:spPr bwMode="auto">
          <a:xfrm>
            <a:off x="2211388" y="5038725"/>
            <a:ext cx="912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1052"/>
          <p:cNvSpPr>
            <a:spLocks noChangeShapeType="1"/>
          </p:cNvSpPr>
          <p:nvPr/>
        </p:nvSpPr>
        <p:spPr bwMode="auto">
          <a:xfrm flipV="1">
            <a:off x="2211388" y="2449513"/>
            <a:ext cx="3427412" cy="1141412"/>
          </a:xfrm>
          <a:prstGeom prst="line">
            <a:avLst/>
          </a:prstGeom>
          <a:noFill/>
          <a:ln w="508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3" name="Oval 1053"/>
          <p:cNvSpPr>
            <a:spLocks noChangeArrowheads="1"/>
          </p:cNvSpPr>
          <p:nvPr/>
        </p:nvSpPr>
        <p:spPr bwMode="auto">
          <a:xfrm>
            <a:off x="3124200" y="3209925"/>
            <a:ext cx="152400" cy="152400"/>
          </a:xfrm>
          <a:prstGeom prst="ellipse">
            <a:avLst/>
          </a:prstGeom>
          <a:solidFill>
            <a:srgbClr val="FF3300"/>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6894" name="Line 1054"/>
          <p:cNvSpPr>
            <a:spLocks noChangeShapeType="1"/>
          </p:cNvSpPr>
          <p:nvPr/>
        </p:nvSpPr>
        <p:spPr bwMode="auto">
          <a:xfrm>
            <a:off x="2211388" y="3286125"/>
            <a:ext cx="9128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895" name="Rectangle 1055"/>
          <p:cNvSpPr>
            <a:spLocks noChangeArrowheads="1"/>
          </p:cNvSpPr>
          <p:nvPr/>
        </p:nvSpPr>
        <p:spPr bwMode="auto">
          <a:xfrm>
            <a:off x="5715000" y="1914525"/>
            <a:ext cx="214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 of</a:t>
            </a:r>
          </a:p>
          <a:p>
            <a:r>
              <a:rPr lang="en-US" sz="1800" b="1"/>
              <a:t>cars plus tariff</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7" name="Rectangle 1026"/>
          <p:cNvSpPr>
            <a:spLocks noChangeArrowheads="1"/>
          </p:cNvSpPr>
          <p:nvPr/>
        </p:nvSpPr>
        <p:spPr bwMode="auto">
          <a:xfrm>
            <a:off x="2209800" y="3286125"/>
            <a:ext cx="990600" cy="17526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28" name="Line 1027"/>
          <p:cNvSpPr>
            <a:spLocks noChangeShapeType="1"/>
          </p:cNvSpPr>
          <p:nvPr/>
        </p:nvSpPr>
        <p:spPr bwMode="auto">
          <a:xfrm flipV="1">
            <a:off x="3200400" y="3287713"/>
            <a:ext cx="0" cy="2513012"/>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9" name="Rectangle 1028"/>
          <p:cNvSpPr>
            <a:spLocks noGrp="1" noChangeArrowheads="1"/>
          </p:cNvSpPr>
          <p:nvPr>
            <p:ph type="title"/>
          </p:nvPr>
        </p:nvSpPr>
        <p:spPr>
          <a:xfrm>
            <a:off x="685800" y="0"/>
            <a:ext cx="7772400" cy="1143000"/>
          </a:xfrm>
          <a:noFill/>
        </p:spPr>
        <p:txBody>
          <a:bodyPr lIns="90488" tIns="44450" rIns="90488" bIns="44450"/>
          <a:lstStyle/>
          <a:p>
            <a:r>
              <a:rPr lang="en-US" smtClean="0"/>
              <a:t>The Effects of a Tariff</a:t>
            </a:r>
            <a:br>
              <a:rPr lang="en-US" smtClean="0"/>
            </a:br>
            <a:r>
              <a:rPr lang="en-US" sz="3600" smtClean="0"/>
              <a:t>Large Country</a:t>
            </a:r>
          </a:p>
        </p:txBody>
      </p:sp>
      <p:sp>
        <p:nvSpPr>
          <p:cNvPr id="5130" name="Line 1029"/>
          <p:cNvSpPr>
            <a:spLocks noChangeShapeType="1"/>
          </p:cNvSpPr>
          <p:nvPr/>
        </p:nvSpPr>
        <p:spPr bwMode="auto">
          <a:xfrm flipV="1">
            <a:off x="2211388" y="4202113"/>
            <a:ext cx="3427412" cy="1141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31" name="Rectangle 1030"/>
          <p:cNvSpPr>
            <a:spLocks noChangeArrowheads="1"/>
          </p:cNvSpPr>
          <p:nvPr/>
        </p:nvSpPr>
        <p:spPr bwMode="auto">
          <a:xfrm>
            <a:off x="3124200" y="60166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32" name="Line 1031"/>
          <p:cNvSpPr>
            <a:spLocks noChangeShapeType="1"/>
          </p:cNvSpPr>
          <p:nvPr/>
        </p:nvSpPr>
        <p:spPr bwMode="auto">
          <a:xfrm>
            <a:off x="2209800" y="1484313"/>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33" name="Line 1032"/>
          <p:cNvSpPr>
            <a:spLocks noChangeShapeType="1"/>
          </p:cNvSpPr>
          <p:nvPr/>
        </p:nvSpPr>
        <p:spPr bwMode="auto">
          <a:xfrm>
            <a:off x="2225675" y="5788025"/>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34" name="Rectangle 1033"/>
          <p:cNvSpPr>
            <a:spLocks noChangeArrowheads="1"/>
          </p:cNvSpPr>
          <p:nvPr/>
        </p:nvSpPr>
        <p:spPr bwMode="auto">
          <a:xfrm>
            <a:off x="1752600" y="44561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135" name="Rectangle 1034"/>
          <p:cNvSpPr>
            <a:spLocks noChangeArrowheads="1"/>
          </p:cNvSpPr>
          <p:nvPr/>
        </p:nvSpPr>
        <p:spPr bwMode="auto">
          <a:xfrm>
            <a:off x="1752600" y="30480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5136" name="Rectangle 1035"/>
          <p:cNvSpPr>
            <a:spLocks noChangeArrowheads="1"/>
          </p:cNvSpPr>
          <p:nvPr/>
        </p:nvSpPr>
        <p:spPr bwMode="auto">
          <a:xfrm>
            <a:off x="1676400" y="1752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5137" name="Rectangle 1036"/>
          <p:cNvSpPr>
            <a:spLocks noChangeArrowheads="1"/>
          </p:cNvSpPr>
          <p:nvPr/>
        </p:nvSpPr>
        <p:spPr bwMode="auto">
          <a:xfrm>
            <a:off x="1905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138" name="Rectangle 1037"/>
          <p:cNvSpPr>
            <a:spLocks noChangeArrowheads="1"/>
          </p:cNvSpPr>
          <p:nvPr/>
        </p:nvSpPr>
        <p:spPr bwMode="auto">
          <a:xfrm>
            <a:off x="3048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5139" name="Rectangle 1038"/>
          <p:cNvSpPr>
            <a:spLocks noChangeArrowheads="1"/>
          </p:cNvSpPr>
          <p:nvPr/>
        </p:nvSpPr>
        <p:spPr bwMode="auto">
          <a:xfrm>
            <a:off x="41148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4</a:t>
            </a:r>
          </a:p>
        </p:txBody>
      </p:sp>
      <p:sp>
        <p:nvSpPr>
          <p:cNvPr id="5140" name="Rectangle 1039"/>
          <p:cNvSpPr>
            <a:spLocks noChangeArrowheads="1"/>
          </p:cNvSpPr>
          <p:nvPr/>
        </p:nvSpPr>
        <p:spPr bwMode="auto">
          <a:xfrm>
            <a:off x="51816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5141" name="Rectangle 1040"/>
          <p:cNvSpPr>
            <a:spLocks noChangeArrowheads="1"/>
          </p:cNvSpPr>
          <p:nvPr/>
        </p:nvSpPr>
        <p:spPr bwMode="auto">
          <a:xfrm>
            <a:off x="1908175" y="5191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5142" name="Line 1041"/>
          <p:cNvSpPr>
            <a:spLocks noChangeShapeType="1"/>
          </p:cNvSpPr>
          <p:nvPr/>
        </p:nvSpPr>
        <p:spPr bwMode="auto">
          <a:xfrm>
            <a:off x="2211388" y="1992313"/>
            <a:ext cx="2817812" cy="35798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43" name="Oval 1042"/>
          <p:cNvSpPr>
            <a:spLocks noChangeArrowheads="1"/>
          </p:cNvSpPr>
          <p:nvPr/>
        </p:nvSpPr>
        <p:spPr bwMode="auto">
          <a:xfrm>
            <a:off x="4191000" y="4581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44" name="Oval 1043"/>
          <p:cNvSpPr>
            <a:spLocks noChangeArrowheads="1"/>
          </p:cNvSpPr>
          <p:nvPr/>
        </p:nvSpPr>
        <p:spPr bwMode="auto">
          <a:xfrm>
            <a:off x="2133600" y="1914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45" name="Rectangle 1044"/>
          <p:cNvSpPr>
            <a:spLocks noChangeArrowheads="1"/>
          </p:cNvSpPr>
          <p:nvPr/>
        </p:nvSpPr>
        <p:spPr bwMode="auto">
          <a:xfrm>
            <a:off x="5241925" y="5272088"/>
            <a:ext cx="3063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import demand for cars</a:t>
            </a:r>
          </a:p>
        </p:txBody>
      </p:sp>
      <p:sp>
        <p:nvSpPr>
          <p:cNvPr id="5146" name="Rectangle 1045"/>
          <p:cNvSpPr>
            <a:spLocks noChangeArrowheads="1"/>
          </p:cNvSpPr>
          <p:nvPr/>
        </p:nvSpPr>
        <p:spPr bwMode="auto">
          <a:xfrm>
            <a:off x="5715000" y="3690938"/>
            <a:ext cx="189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a:t>
            </a:r>
          </a:p>
          <a:p>
            <a:r>
              <a:rPr lang="en-US" sz="1800" b="1"/>
              <a:t>of cars</a:t>
            </a:r>
          </a:p>
        </p:txBody>
      </p:sp>
      <p:sp>
        <p:nvSpPr>
          <p:cNvPr id="5147" name="Rectangle 1046"/>
          <p:cNvSpPr>
            <a:spLocks noChangeArrowheads="1"/>
          </p:cNvSpPr>
          <p:nvPr/>
        </p:nvSpPr>
        <p:spPr bwMode="auto">
          <a:xfrm>
            <a:off x="3429000" y="6164263"/>
            <a:ext cx="34528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cars per year)</a:t>
            </a:r>
          </a:p>
        </p:txBody>
      </p:sp>
      <p:sp>
        <p:nvSpPr>
          <p:cNvPr id="5148" name="Rectangle 1047"/>
          <p:cNvSpPr>
            <a:spLocks noChangeArrowheads="1"/>
          </p:cNvSpPr>
          <p:nvPr/>
        </p:nvSpPr>
        <p:spPr bwMode="auto">
          <a:xfrm rot="-5400000">
            <a:off x="-44450" y="3559176"/>
            <a:ext cx="33750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(thousands of dollars per car)</a:t>
            </a:r>
          </a:p>
        </p:txBody>
      </p:sp>
      <p:sp>
        <p:nvSpPr>
          <p:cNvPr id="5149" name="Oval 1048"/>
          <p:cNvSpPr>
            <a:spLocks noChangeArrowheads="1"/>
          </p:cNvSpPr>
          <p:nvPr/>
        </p:nvSpPr>
        <p:spPr bwMode="auto">
          <a:xfrm>
            <a:off x="3124200" y="4962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50" name="Line 1049"/>
          <p:cNvSpPr>
            <a:spLocks noChangeShapeType="1"/>
          </p:cNvSpPr>
          <p:nvPr/>
        </p:nvSpPr>
        <p:spPr bwMode="auto">
          <a:xfrm flipH="1">
            <a:off x="2211388" y="4657725"/>
            <a:ext cx="19796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51" name="Line 1050"/>
          <p:cNvSpPr>
            <a:spLocks noChangeShapeType="1"/>
          </p:cNvSpPr>
          <p:nvPr/>
        </p:nvSpPr>
        <p:spPr bwMode="auto">
          <a:xfrm>
            <a:off x="4267200" y="4735513"/>
            <a:ext cx="0" cy="1065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52" name="Rectangle 1051"/>
          <p:cNvSpPr>
            <a:spLocks noChangeArrowheads="1"/>
          </p:cNvSpPr>
          <p:nvPr/>
        </p:nvSpPr>
        <p:spPr bwMode="auto">
          <a:xfrm>
            <a:off x="1905000" y="4810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9</a:t>
            </a:r>
          </a:p>
        </p:txBody>
      </p:sp>
      <p:sp>
        <p:nvSpPr>
          <p:cNvPr id="5153" name="Line 1052"/>
          <p:cNvSpPr>
            <a:spLocks noChangeShapeType="1"/>
          </p:cNvSpPr>
          <p:nvPr/>
        </p:nvSpPr>
        <p:spPr bwMode="auto">
          <a:xfrm>
            <a:off x="2211388" y="5038725"/>
            <a:ext cx="912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54" name="Line 1053"/>
          <p:cNvSpPr>
            <a:spLocks noChangeShapeType="1"/>
          </p:cNvSpPr>
          <p:nvPr/>
        </p:nvSpPr>
        <p:spPr bwMode="auto">
          <a:xfrm flipV="1">
            <a:off x="2211388" y="2449513"/>
            <a:ext cx="3427412" cy="1141412"/>
          </a:xfrm>
          <a:prstGeom prst="line">
            <a:avLst/>
          </a:prstGeom>
          <a:noFill/>
          <a:ln w="508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55" name="Oval 1054"/>
          <p:cNvSpPr>
            <a:spLocks noChangeArrowheads="1"/>
          </p:cNvSpPr>
          <p:nvPr/>
        </p:nvSpPr>
        <p:spPr bwMode="auto">
          <a:xfrm>
            <a:off x="3124200" y="3209925"/>
            <a:ext cx="152400" cy="152400"/>
          </a:xfrm>
          <a:prstGeom prst="ellipse">
            <a:avLst/>
          </a:prstGeom>
          <a:solidFill>
            <a:srgbClr val="FF3300"/>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56" name="Line 1055"/>
          <p:cNvSpPr>
            <a:spLocks noChangeShapeType="1"/>
          </p:cNvSpPr>
          <p:nvPr/>
        </p:nvSpPr>
        <p:spPr bwMode="auto">
          <a:xfrm>
            <a:off x="2211388" y="3286125"/>
            <a:ext cx="9128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57" name="Rectangle 1056"/>
          <p:cNvSpPr>
            <a:spLocks noChangeArrowheads="1"/>
          </p:cNvSpPr>
          <p:nvPr/>
        </p:nvSpPr>
        <p:spPr bwMode="auto">
          <a:xfrm>
            <a:off x="2286000" y="3895725"/>
            <a:ext cx="958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Tariff</a:t>
            </a:r>
          </a:p>
          <a:p>
            <a:r>
              <a:rPr lang="en-US" sz="1800" b="1"/>
              <a:t>revenue</a:t>
            </a:r>
          </a:p>
        </p:txBody>
      </p:sp>
      <p:sp>
        <p:nvSpPr>
          <p:cNvPr id="5158" name="Rectangle 1057"/>
          <p:cNvSpPr>
            <a:spLocks noChangeArrowheads="1"/>
          </p:cNvSpPr>
          <p:nvPr/>
        </p:nvSpPr>
        <p:spPr bwMode="auto">
          <a:xfrm>
            <a:off x="5715000" y="1914525"/>
            <a:ext cx="214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 of</a:t>
            </a:r>
          </a:p>
          <a:p>
            <a:r>
              <a:rPr lang="en-US" sz="1800" b="1"/>
              <a:t>cars plus tariff</a:t>
            </a:r>
          </a:p>
        </p:txBody>
      </p:sp>
      <mc:AlternateContent xmlns:mc="http://schemas.openxmlformats.org/markup-compatibility/2006" xmlns:p14="http://schemas.microsoft.com/office/powerpoint/2010/main">
        <mc:Choice Requires="p14">
          <p:contentPart p14:bwMode="auto" r:id="rId3">
            <p14:nvContentPartPr>
              <p14:cNvPr id="5122" name="Ink 1058"/>
              <p14:cNvContentPartPr>
                <a14:cpLocks xmlns:a14="http://schemas.microsoft.com/office/drawing/2010/main" noRot="1" noChangeAspect="1" noEditPoints="1" noChangeArrowheads="1" noChangeShapeType="1"/>
              </p14:cNvContentPartPr>
              <p14:nvPr/>
            </p14:nvContentPartPr>
            <p14:xfrm>
              <a:off x="3313113" y="4089400"/>
              <a:ext cx="393700" cy="233363"/>
            </p14:xfrm>
          </p:contentPart>
        </mc:Choice>
        <mc:Fallback xmlns="">
          <p:pic>
            <p:nvPicPr>
              <p:cNvPr id="5122" name="Ink 1058"/>
              <p:cNvPicPr>
                <a:picLocks noRot="1" noChangeAspect="1" noEditPoints="1" noChangeArrowheads="1" noChangeShapeType="1"/>
              </p:cNvPicPr>
              <p:nvPr/>
            </p:nvPicPr>
            <p:blipFill>
              <a:blip r:embed="rId4"/>
              <a:stretch>
                <a:fillRect/>
              </a:stretch>
            </p:blipFill>
            <p:spPr>
              <a:xfrm>
                <a:off x="3295479" y="4071754"/>
                <a:ext cx="428967" cy="268656"/>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123" name="Ink 1059"/>
              <p14:cNvContentPartPr>
                <a14:cpLocks xmlns:a14="http://schemas.microsoft.com/office/drawing/2010/main" noRot="1" noChangeAspect="1" noEditPoints="1" noChangeArrowheads="1" noChangeShapeType="1"/>
              </p14:cNvContentPartPr>
              <p14:nvPr/>
            </p14:nvContentPartPr>
            <p14:xfrm>
              <a:off x="2160588" y="4660900"/>
              <a:ext cx="117475" cy="1588"/>
            </p14:xfrm>
          </p:contentPart>
        </mc:Choice>
        <mc:Fallback xmlns="">
          <p:pic>
            <p:nvPicPr>
              <p:cNvPr id="5123" name="Ink 1059"/>
              <p:cNvPicPr>
                <a:picLocks noRot="1" noChangeAspect="1" noEditPoints="1" noChangeArrowheads="1" noChangeShapeType="1"/>
              </p:cNvPicPr>
              <p:nvPr/>
            </p:nvPicPr>
            <p:blipFill>
              <a:blip r:embed="rId6"/>
              <a:stretch>
                <a:fillRect/>
              </a:stretch>
            </p:blipFill>
            <p:spPr>
              <a:xfrm>
                <a:off x="2142931" y="4583088"/>
                <a:ext cx="152790" cy="157212"/>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124" name="Ink 1060"/>
              <p14:cNvContentPartPr>
                <a14:cpLocks xmlns:a14="http://schemas.microsoft.com/office/drawing/2010/main" noRot="1" noChangeAspect="1" noEditPoints="1" noChangeArrowheads="1" noChangeShapeType="1"/>
              </p14:cNvContentPartPr>
              <p14:nvPr/>
            </p14:nvContentPartPr>
            <p14:xfrm>
              <a:off x="2160588" y="5037138"/>
              <a:ext cx="53975" cy="1587"/>
            </p14:xfrm>
          </p:contentPart>
        </mc:Choice>
        <mc:Fallback xmlns="">
          <p:pic>
            <p:nvPicPr>
              <p:cNvPr id="5124" name="Ink 1060"/>
              <p:cNvPicPr>
                <a:picLocks noRot="1" noChangeAspect="1" noEditPoints="1" noChangeArrowheads="1" noChangeShapeType="1"/>
              </p:cNvPicPr>
              <p:nvPr/>
            </p:nvPicPr>
            <p:blipFill>
              <a:blip r:embed="rId8"/>
              <a:stretch>
                <a:fillRect/>
              </a:stretch>
            </p:blipFill>
            <p:spPr>
              <a:xfrm>
                <a:off x="2142956" y="4959375"/>
                <a:ext cx="89239" cy="157113"/>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125" name="Ink 1061"/>
              <p14:cNvContentPartPr>
                <a14:cpLocks xmlns:a14="http://schemas.microsoft.com/office/drawing/2010/main" noRot="1" noChangeAspect="1" noEditPoints="1" noChangeArrowheads="1" noChangeShapeType="1"/>
              </p14:cNvContentPartPr>
              <p14:nvPr/>
            </p14:nvContentPartPr>
            <p14:xfrm>
              <a:off x="3276600" y="4714875"/>
              <a:ext cx="46038" cy="142875"/>
            </p14:xfrm>
          </p:contentPart>
        </mc:Choice>
        <mc:Fallback xmlns="">
          <p:pic>
            <p:nvPicPr>
              <p:cNvPr id="5125" name="Ink 1061"/>
              <p:cNvPicPr>
                <a:picLocks noRot="1" noChangeAspect="1" noEditPoints="1" noChangeArrowheads="1" noChangeShapeType="1"/>
              </p:cNvPicPr>
              <p:nvPr/>
            </p:nvPicPr>
            <p:blipFill>
              <a:blip r:embed="rId10"/>
              <a:stretch>
                <a:fillRect/>
              </a:stretch>
            </p:blipFill>
            <p:spPr>
              <a:xfrm>
                <a:off x="3258976" y="4697241"/>
                <a:ext cx="81286" cy="178144"/>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126" name="Ink 1062"/>
              <p14:cNvContentPartPr>
                <a14:cpLocks xmlns:a14="http://schemas.microsoft.com/office/drawing/2010/main" noRot="1" noChangeAspect="1" noEditPoints="1" noChangeArrowheads="1" noChangeShapeType="1"/>
              </p14:cNvContentPartPr>
              <p14:nvPr/>
            </p14:nvContentPartPr>
            <p14:xfrm>
              <a:off x="3429000" y="4714875"/>
              <a:ext cx="214313" cy="187325"/>
            </p14:xfrm>
          </p:contentPart>
        </mc:Choice>
        <mc:Fallback xmlns="">
          <p:pic>
            <p:nvPicPr>
              <p:cNvPr id="5126" name="Ink 1062"/>
              <p:cNvPicPr>
                <a:picLocks noRot="1" noChangeAspect="1" noEditPoints="1" noChangeArrowheads="1" noChangeShapeType="1"/>
              </p:cNvPicPr>
              <p:nvPr/>
            </p:nvPicPr>
            <p:blipFill>
              <a:blip r:embed="rId12"/>
              <a:stretch>
                <a:fillRect/>
              </a:stretch>
            </p:blipFill>
            <p:spPr>
              <a:xfrm>
                <a:off x="3411351" y="4697223"/>
                <a:ext cx="249612" cy="222629"/>
              </a:xfrm>
              <a:prstGeom prst="rect">
                <a:avLst/>
              </a:prstGeom>
            </p:spPr>
          </p:pic>
        </mc:Fallback>
      </mc:AlternateContent>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1026"/>
          <p:cNvSpPr>
            <a:spLocks noChangeShapeType="1"/>
          </p:cNvSpPr>
          <p:nvPr/>
        </p:nvSpPr>
        <p:spPr bwMode="auto">
          <a:xfrm flipV="1">
            <a:off x="3200400" y="1839913"/>
            <a:ext cx="0" cy="3960812"/>
          </a:xfrm>
          <a:prstGeom prst="line">
            <a:avLst/>
          </a:prstGeom>
          <a:noFill/>
          <a:ln w="508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1" name="Rectangle 1027"/>
          <p:cNvSpPr>
            <a:spLocks noGrp="1" noChangeArrowheads="1"/>
          </p:cNvSpPr>
          <p:nvPr>
            <p:ph type="title"/>
          </p:nvPr>
        </p:nvSpPr>
        <p:spPr>
          <a:xfrm>
            <a:off x="685800" y="0"/>
            <a:ext cx="7772400" cy="1143000"/>
          </a:xfrm>
          <a:noFill/>
        </p:spPr>
        <p:txBody>
          <a:bodyPr lIns="90488" tIns="44450" rIns="90488" bIns="44450"/>
          <a:lstStyle/>
          <a:p>
            <a:r>
              <a:rPr lang="en-US" smtClean="0"/>
              <a:t>The Effects of a Quota</a:t>
            </a:r>
            <a:br>
              <a:rPr lang="en-US" smtClean="0"/>
            </a:br>
            <a:r>
              <a:rPr lang="en-US" sz="3600" smtClean="0"/>
              <a:t>Large Country</a:t>
            </a:r>
          </a:p>
        </p:txBody>
      </p:sp>
      <p:sp>
        <p:nvSpPr>
          <p:cNvPr id="37892" name="Line 1028"/>
          <p:cNvSpPr>
            <a:spLocks noChangeShapeType="1"/>
          </p:cNvSpPr>
          <p:nvPr/>
        </p:nvSpPr>
        <p:spPr bwMode="auto">
          <a:xfrm flipV="1">
            <a:off x="2211388" y="4202113"/>
            <a:ext cx="3427412" cy="1141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3" name="Rectangle 1029"/>
          <p:cNvSpPr>
            <a:spLocks noChangeArrowheads="1"/>
          </p:cNvSpPr>
          <p:nvPr/>
        </p:nvSpPr>
        <p:spPr bwMode="auto">
          <a:xfrm>
            <a:off x="3124200" y="60166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7894" name="Line 1030"/>
          <p:cNvSpPr>
            <a:spLocks noChangeShapeType="1"/>
          </p:cNvSpPr>
          <p:nvPr/>
        </p:nvSpPr>
        <p:spPr bwMode="auto">
          <a:xfrm>
            <a:off x="2209800" y="1484313"/>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5" name="Line 1031"/>
          <p:cNvSpPr>
            <a:spLocks noChangeShapeType="1"/>
          </p:cNvSpPr>
          <p:nvPr/>
        </p:nvSpPr>
        <p:spPr bwMode="auto">
          <a:xfrm>
            <a:off x="2225675" y="5788025"/>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6" name="Rectangle 1032"/>
          <p:cNvSpPr>
            <a:spLocks noChangeArrowheads="1"/>
          </p:cNvSpPr>
          <p:nvPr/>
        </p:nvSpPr>
        <p:spPr bwMode="auto">
          <a:xfrm>
            <a:off x="1752600" y="44291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7897" name="Rectangle 1033"/>
          <p:cNvSpPr>
            <a:spLocks noChangeArrowheads="1"/>
          </p:cNvSpPr>
          <p:nvPr/>
        </p:nvSpPr>
        <p:spPr bwMode="auto">
          <a:xfrm>
            <a:off x="1828800" y="29813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37898" name="Rectangle 1034"/>
          <p:cNvSpPr>
            <a:spLocks noChangeArrowheads="1"/>
          </p:cNvSpPr>
          <p:nvPr/>
        </p:nvSpPr>
        <p:spPr bwMode="auto">
          <a:xfrm>
            <a:off x="1752600" y="17621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37899" name="Rectangle 1035"/>
          <p:cNvSpPr>
            <a:spLocks noChangeArrowheads="1"/>
          </p:cNvSpPr>
          <p:nvPr/>
        </p:nvSpPr>
        <p:spPr bwMode="auto">
          <a:xfrm>
            <a:off x="1905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7900" name="Rectangle 1036"/>
          <p:cNvSpPr>
            <a:spLocks noChangeArrowheads="1"/>
          </p:cNvSpPr>
          <p:nvPr/>
        </p:nvSpPr>
        <p:spPr bwMode="auto">
          <a:xfrm>
            <a:off x="3048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2</a:t>
            </a:r>
          </a:p>
        </p:txBody>
      </p:sp>
      <p:sp>
        <p:nvSpPr>
          <p:cNvPr id="37901" name="Rectangle 1037"/>
          <p:cNvSpPr>
            <a:spLocks noChangeArrowheads="1"/>
          </p:cNvSpPr>
          <p:nvPr/>
        </p:nvSpPr>
        <p:spPr bwMode="auto">
          <a:xfrm>
            <a:off x="41148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37902" name="Rectangle 1038"/>
          <p:cNvSpPr>
            <a:spLocks noChangeArrowheads="1"/>
          </p:cNvSpPr>
          <p:nvPr/>
        </p:nvSpPr>
        <p:spPr bwMode="auto">
          <a:xfrm>
            <a:off x="51816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37903" name="Rectangle 1039"/>
          <p:cNvSpPr>
            <a:spLocks noChangeArrowheads="1"/>
          </p:cNvSpPr>
          <p:nvPr/>
        </p:nvSpPr>
        <p:spPr bwMode="auto">
          <a:xfrm>
            <a:off x="1908175" y="5191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37904" name="Line 1040"/>
          <p:cNvSpPr>
            <a:spLocks noChangeShapeType="1"/>
          </p:cNvSpPr>
          <p:nvPr/>
        </p:nvSpPr>
        <p:spPr bwMode="auto">
          <a:xfrm>
            <a:off x="2211388" y="1992313"/>
            <a:ext cx="2817812" cy="35798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05" name="Oval 1041"/>
          <p:cNvSpPr>
            <a:spLocks noChangeArrowheads="1"/>
          </p:cNvSpPr>
          <p:nvPr/>
        </p:nvSpPr>
        <p:spPr bwMode="auto">
          <a:xfrm>
            <a:off x="4191000" y="4581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7906" name="Oval 1042"/>
          <p:cNvSpPr>
            <a:spLocks noChangeArrowheads="1"/>
          </p:cNvSpPr>
          <p:nvPr/>
        </p:nvSpPr>
        <p:spPr bwMode="auto">
          <a:xfrm>
            <a:off x="2133600" y="1914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7907" name="Rectangle 1043"/>
          <p:cNvSpPr>
            <a:spLocks noChangeArrowheads="1"/>
          </p:cNvSpPr>
          <p:nvPr/>
        </p:nvSpPr>
        <p:spPr bwMode="auto">
          <a:xfrm>
            <a:off x="5241925" y="5076825"/>
            <a:ext cx="2901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import demand for cars</a:t>
            </a:r>
          </a:p>
          <a:p>
            <a:endParaRPr lang="en-US" sz="1800" b="1"/>
          </a:p>
        </p:txBody>
      </p:sp>
      <p:sp>
        <p:nvSpPr>
          <p:cNvPr id="37908" name="Rectangle 1044"/>
          <p:cNvSpPr>
            <a:spLocks noChangeArrowheads="1"/>
          </p:cNvSpPr>
          <p:nvPr/>
        </p:nvSpPr>
        <p:spPr bwMode="auto">
          <a:xfrm>
            <a:off x="5715000" y="3690938"/>
            <a:ext cx="189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a:t>
            </a:r>
          </a:p>
          <a:p>
            <a:r>
              <a:rPr lang="en-US" sz="1800" b="1"/>
              <a:t>of cars</a:t>
            </a:r>
          </a:p>
        </p:txBody>
      </p:sp>
      <p:sp>
        <p:nvSpPr>
          <p:cNvPr id="37909" name="Rectangle 1045"/>
          <p:cNvSpPr>
            <a:spLocks noChangeArrowheads="1"/>
          </p:cNvSpPr>
          <p:nvPr/>
        </p:nvSpPr>
        <p:spPr bwMode="auto">
          <a:xfrm>
            <a:off x="3429000" y="6164263"/>
            <a:ext cx="34528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cars per year)</a:t>
            </a:r>
          </a:p>
        </p:txBody>
      </p:sp>
      <p:sp>
        <p:nvSpPr>
          <p:cNvPr id="37910" name="Rectangle 1046"/>
          <p:cNvSpPr>
            <a:spLocks noChangeArrowheads="1"/>
          </p:cNvSpPr>
          <p:nvPr/>
        </p:nvSpPr>
        <p:spPr bwMode="auto">
          <a:xfrm rot="-5400000">
            <a:off x="-42863" y="3560763"/>
            <a:ext cx="33750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(thousands of dollars per car)</a:t>
            </a:r>
          </a:p>
        </p:txBody>
      </p:sp>
      <p:sp>
        <p:nvSpPr>
          <p:cNvPr id="37911" name="Oval 1047"/>
          <p:cNvSpPr>
            <a:spLocks noChangeArrowheads="1"/>
          </p:cNvSpPr>
          <p:nvPr/>
        </p:nvSpPr>
        <p:spPr bwMode="auto">
          <a:xfrm>
            <a:off x="3124200" y="4962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7912" name="Line 1048"/>
          <p:cNvSpPr>
            <a:spLocks noChangeShapeType="1"/>
          </p:cNvSpPr>
          <p:nvPr/>
        </p:nvSpPr>
        <p:spPr bwMode="auto">
          <a:xfrm flipH="1">
            <a:off x="2211388" y="4657725"/>
            <a:ext cx="19796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13" name="Line 1049"/>
          <p:cNvSpPr>
            <a:spLocks noChangeShapeType="1"/>
          </p:cNvSpPr>
          <p:nvPr/>
        </p:nvSpPr>
        <p:spPr bwMode="auto">
          <a:xfrm>
            <a:off x="4267200" y="4735513"/>
            <a:ext cx="0" cy="1065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14" name="Rectangle 1050"/>
          <p:cNvSpPr>
            <a:spLocks noChangeArrowheads="1"/>
          </p:cNvSpPr>
          <p:nvPr/>
        </p:nvSpPr>
        <p:spPr bwMode="auto">
          <a:xfrm>
            <a:off x="1905000" y="4810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9</a:t>
            </a:r>
          </a:p>
        </p:txBody>
      </p:sp>
      <p:sp>
        <p:nvSpPr>
          <p:cNvPr id="37915" name="Line 1051"/>
          <p:cNvSpPr>
            <a:spLocks noChangeShapeType="1"/>
          </p:cNvSpPr>
          <p:nvPr/>
        </p:nvSpPr>
        <p:spPr bwMode="auto">
          <a:xfrm>
            <a:off x="2211388" y="5038725"/>
            <a:ext cx="912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16" name="Oval 1052"/>
          <p:cNvSpPr>
            <a:spLocks noChangeArrowheads="1"/>
          </p:cNvSpPr>
          <p:nvPr/>
        </p:nvSpPr>
        <p:spPr bwMode="auto">
          <a:xfrm>
            <a:off x="3124200" y="3133725"/>
            <a:ext cx="152400" cy="152400"/>
          </a:xfrm>
          <a:prstGeom prst="ellipse">
            <a:avLst/>
          </a:prstGeom>
          <a:solidFill>
            <a:srgbClr val="FF3300"/>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7917" name="Line 1053"/>
          <p:cNvSpPr>
            <a:spLocks noChangeShapeType="1"/>
          </p:cNvSpPr>
          <p:nvPr/>
        </p:nvSpPr>
        <p:spPr bwMode="auto">
          <a:xfrm flipH="1">
            <a:off x="2211388" y="3209925"/>
            <a:ext cx="9128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18" name="Rectangle 1054"/>
          <p:cNvSpPr>
            <a:spLocks noChangeArrowheads="1"/>
          </p:cNvSpPr>
          <p:nvPr/>
        </p:nvSpPr>
        <p:spPr bwMode="auto">
          <a:xfrm>
            <a:off x="3108325" y="1346200"/>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Quota</a:t>
            </a: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09800" y="3209925"/>
            <a:ext cx="990600" cy="1828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15" name="Line 3"/>
          <p:cNvSpPr>
            <a:spLocks noChangeShapeType="1"/>
          </p:cNvSpPr>
          <p:nvPr/>
        </p:nvSpPr>
        <p:spPr bwMode="auto">
          <a:xfrm flipV="1">
            <a:off x="3200400" y="1839913"/>
            <a:ext cx="0" cy="3960812"/>
          </a:xfrm>
          <a:prstGeom prst="line">
            <a:avLst/>
          </a:prstGeom>
          <a:noFill/>
          <a:ln w="508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16" name="Rectangle 4"/>
          <p:cNvSpPr>
            <a:spLocks noGrp="1" noChangeArrowheads="1"/>
          </p:cNvSpPr>
          <p:nvPr>
            <p:ph type="title"/>
          </p:nvPr>
        </p:nvSpPr>
        <p:spPr>
          <a:xfrm>
            <a:off x="685800" y="0"/>
            <a:ext cx="7772400" cy="1143000"/>
          </a:xfrm>
          <a:noFill/>
        </p:spPr>
        <p:txBody>
          <a:bodyPr lIns="90488" tIns="44450" rIns="90488" bIns="44450"/>
          <a:lstStyle/>
          <a:p>
            <a:r>
              <a:rPr lang="en-US" smtClean="0"/>
              <a:t>The Effects of a Quota</a:t>
            </a:r>
            <a:br>
              <a:rPr lang="en-US" smtClean="0"/>
            </a:br>
            <a:r>
              <a:rPr lang="en-US" sz="3600" smtClean="0"/>
              <a:t>Large Country</a:t>
            </a:r>
          </a:p>
        </p:txBody>
      </p:sp>
      <p:sp>
        <p:nvSpPr>
          <p:cNvPr id="38917" name="Line 5"/>
          <p:cNvSpPr>
            <a:spLocks noChangeShapeType="1"/>
          </p:cNvSpPr>
          <p:nvPr/>
        </p:nvSpPr>
        <p:spPr bwMode="auto">
          <a:xfrm flipV="1">
            <a:off x="2211388" y="4202113"/>
            <a:ext cx="3427412" cy="1141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18" name="Rectangle 6"/>
          <p:cNvSpPr>
            <a:spLocks noChangeArrowheads="1"/>
          </p:cNvSpPr>
          <p:nvPr/>
        </p:nvSpPr>
        <p:spPr bwMode="auto">
          <a:xfrm>
            <a:off x="3124200" y="60166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19" name="Line 7"/>
          <p:cNvSpPr>
            <a:spLocks noChangeShapeType="1"/>
          </p:cNvSpPr>
          <p:nvPr/>
        </p:nvSpPr>
        <p:spPr bwMode="auto">
          <a:xfrm>
            <a:off x="2209800" y="1484313"/>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0" name="Line 8"/>
          <p:cNvSpPr>
            <a:spLocks noChangeShapeType="1"/>
          </p:cNvSpPr>
          <p:nvPr/>
        </p:nvSpPr>
        <p:spPr bwMode="auto">
          <a:xfrm>
            <a:off x="2225675" y="5788025"/>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1" name="Rectangle 9"/>
          <p:cNvSpPr>
            <a:spLocks noChangeArrowheads="1"/>
          </p:cNvSpPr>
          <p:nvPr/>
        </p:nvSpPr>
        <p:spPr bwMode="auto">
          <a:xfrm>
            <a:off x="1752600" y="44291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38922" name="Rectangle 10"/>
          <p:cNvSpPr>
            <a:spLocks noChangeArrowheads="1"/>
          </p:cNvSpPr>
          <p:nvPr/>
        </p:nvSpPr>
        <p:spPr bwMode="auto">
          <a:xfrm>
            <a:off x="1828800" y="29813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38923" name="Rectangle 11"/>
          <p:cNvSpPr>
            <a:spLocks noChangeArrowheads="1"/>
          </p:cNvSpPr>
          <p:nvPr/>
        </p:nvSpPr>
        <p:spPr bwMode="auto">
          <a:xfrm>
            <a:off x="1752600" y="176212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38924" name="Rectangle 12"/>
          <p:cNvSpPr>
            <a:spLocks noChangeArrowheads="1"/>
          </p:cNvSpPr>
          <p:nvPr/>
        </p:nvSpPr>
        <p:spPr bwMode="auto">
          <a:xfrm>
            <a:off x="1905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38925" name="Rectangle 13"/>
          <p:cNvSpPr>
            <a:spLocks noChangeArrowheads="1"/>
          </p:cNvSpPr>
          <p:nvPr/>
        </p:nvSpPr>
        <p:spPr bwMode="auto">
          <a:xfrm>
            <a:off x="30480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2</a:t>
            </a:r>
          </a:p>
        </p:txBody>
      </p:sp>
      <p:sp>
        <p:nvSpPr>
          <p:cNvPr id="38926" name="Rectangle 14"/>
          <p:cNvSpPr>
            <a:spLocks noChangeArrowheads="1"/>
          </p:cNvSpPr>
          <p:nvPr/>
        </p:nvSpPr>
        <p:spPr bwMode="auto">
          <a:xfrm>
            <a:off x="41148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38927" name="Rectangle 15"/>
          <p:cNvSpPr>
            <a:spLocks noChangeArrowheads="1"/>
          </p:cNvSpPr>
          <p:nvPr/>
        </p:nvSpPr>
        <p:spPr bwMode="auto">
          <a:xfrm>
            <a:off x="5181600" y="576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38928" name="Rectangle 16"/>
          <p:cNvSpPr>
            <a:spLocks noChangeArrowheads="1"/>
          </p:cNvSpPr>
          <p:nvPr/>
        </p:nvSpPr>
        <p:spPr bwMode="auto">
          <a:xfrm>
            <a:off x="1908175" y="5191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38929" name="Line 17"/>
          <p:cNvSpPr>
            <a:spLocks noChangeShapeType="1"/>
          </p:cNvSpPr>
          <p:nvPr/>
        </p:nvSpPr>
        <p:spPr bwMode="auto">
          <a:xfrm>
            <a:off x="2211388" y="1992313"/>
            <a:ext cx="2817812" cy="35798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30" name="Oval 18"/>
          <p:cNvSpPr>
            <a:spLocks noChangeArrowheads="1"/>
          </p:cNvSpPr>
          <p:nvPr/>
        </p:nvSpPr>
        <p:spPr bwMode="auto">
          <a:xfrm>
            <a:off x="4191000" y="4581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31" name="Oval 19"/>
          <p:cNvSpPr>
            <a:spLocks noChangeArrowheads="1"/>
          </p:cNvSpPr>
          <p:nvPr/>
        </p:nvSpPr>
        <p:spPr bwMode="auto">
          <a:xfrm>
            <a:off x="2133600" y="1914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32" name="Rectangle 20"/>
          <p:cNvSpPr>
            <a:spLocks noChangeArrowheads="1"/>
          </p:cNvSpPr>
          <p:nvPr/>
        </p:nvSpPr>
        <p:spPr bwMode="auto">
          <a:xfrm>
            <a:off x="5241925" y="5076825"/>
            <a:ext cx="2901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A’s import demand for cars</a:t>
            </a:r>
          </a:p>
          <a:p>
            <a:endParaRPr lang="en-US" sz="1800" b="1"/>
          </a:p>
        </p:txBody>
      </p:sp>
      <p:sp>
        <p:nvSpPr>
          <p:cNvPr id="38933" name="Rectangle 21"/>
          <p:cNvSpPr>
            <a:spLocks noChangeArrowheads="1"/>
          </p:cNvSpPr>
          <p:nvPr/>
        </p:nvSpPr>
        <p:spPr bwMode="auto">
          <a:xfrm>
            <a:off x="5715000" y="3690938"/>
            <a:ext cx="189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B’s export supply</a:t>
            </a:r>
          </a:p>
          <a:p>
            <a:r>
              <a:rPr lang="en-US" sz="1800" b="1"/>
              <a:t>of cars</a:t>
            </a:r>
          </a:p>
        </p:txBody>
      </p:sp>
      <p:sp>
        <p:nvSpPr>
          <p:cNvPr id="38934" name="Rectangle 22"/>
          <p:cNvSpPr>
            <a:spLocks noChangeArrowheads="1"/>
          </p:cNvSpPr>
          <p:nvPr/>
        </p:nvSpPr>
        <p:spPr bwMode="auto">
          <a:xfrm>
            <a:off x="3429000" y="6164263"/>
            <a:ext cx="34528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cars per year)</a:t>
            </a:r>
          </a:p>
        </p:txBody>
      </p:sp>
      <p:sp>
        <p:nvSpPr>
          <p:cNvPr id="38935" name="Rectangle 23"/>
          <p:cNvSpPr>
            <a:spLocks noChangeArrowheads="1"/>
          </p:cNvSpPr>
          <p:nvPr/>
        </p:nvSpPr>
        <p:spPr bwMode="auto">
          <a:xfrm rot="-5400000">
            <a:off x="-42863" y="3560763"/>
            <a:ext cx="33750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(thousands of dollars per car)</a:t>
            </a:r>
          </a:p>
        </p:txBody>
      </p:sp>
      <p:sp>
        <p:nvSpPr>
          <p:cNvPr id="38936" name="Oval 24"/>
          <p:cNvSpPr>
            <a:spLocks noChangeArrowheads="1"/>
          </p:cNvSpPr>
          <p:nvPr/>
        </p:nvSpPr>
        <p:spPr bwMode="auto">
          <a:xfrm>
            <a:off x="3124200" y="4962525"/>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37" name="Line 25"/>
          <p:cNvSpPr>
            <a:spLocks noChangeShapeType="1"/>
          </p:cNvSpPr>
          <p:nvPr/>
        </p:nvSpPr>
        <p:spPr bwMode="auto">
          <a:xfrm flipH="1">
            <a:off x="2211388" y="4657725"/>
            <a:ext cx="19796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38" name="Line 26"/>
          <p:cNvSpPr>
            <a:spLocks noChangeShapeType="1"/>
          </p:cNvSpPr>
          <p:nvPr/>
        </p:nvSpPr>
        <p:spPr bwMode="auto">
          <a:xfrm>
            <a:off x="4267200" y="4735513"/>
            <a:ext cx="0" cy="1065212"/>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39" name="Rectangle 27"/>
          <p:cNvSpPr>
            <a:spLocks noChangeArrowheads="1"/>
          </p:cNvSpPr>
          <p:nvPr/>
        </p:nvSpPr>
        <p:spPr bwMode="auto">
          <a:xfrm>
            <a:off x="1905000" y="481012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9</a:t>
            </a:r>
          </a:p>
        </p:txBody>
      </p:sp>
      <p:sp>
        <p:nvSpPr>
          <p:cNvPr id="38940" name="Line 28"/>
          <p:cNvSpPr>
            <a:spLocks noChangeShapeType="1"/>
          </p:cNvSpPr>
          <p:nvPr/>
        </p:nvSpPr>
        <p:spPr bwMode="auto">
          <a:xfrm>
            <a:off x="2211388" y="5038725"/>
            <a:ext cx="912812" cy="0"/>
          </a:xfrm>
          <a:prstGeom prst="line">
            <a:avLst/>
          </a:prstGeom>
          <a:noFill/>
          <a:ln w="254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41" name="Oval 29"/>
          <p:cNvSpPr>
            <a:spLocks noChangeArrowheads="1"/>
          </p:cNvSpPr>
          <p:nvPr/>
        </p:nvSpPr>
        <p:spPr bwMode="auto">
          <a:xfrm>
            <a:off x="3124200" y="3133725"/>
            <a:ext cx="152400" cy="152400"/>
          </a:xfrm>
          <a:prstGeom prst="ellipse">
            <a:avLst/>
          </a:prstGeom>
          <a:solidFill>
            <a:srgbClr val="FF3300"/>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38942" name="Line 30"/>
          <p:cNvSpPr>
            <a:spLocks noChangeShapeType="1"/>
          </p:cNvSpPr>
          <p:nvPr/>
        </p:nvSpPr>
        <p:spPr bwMode="auto">
          <a:xfrm flipH="1">
            <a:off x="2211388" y="3209925"/>
            <a:ext cx="912812"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43" name="Rectangle 31"/>
          <p:cNvSpPr>
            <a:spLocks noChangeArrowheads="1"/>
          </p:cNvSpPr>
          <p:nvPr/>
        </p:nvSpPr>
        <p:spPr bwMode="auto">
          <a:xfrm>
            <a:off x="3108325" y="1346200"/>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Quota</a:t>
            </a:r>
          </a:p>
        </p:txBody>
      </p:sp>
      <p:sp>
        <p:nvSpPr>
          <p:cNvPr id="38944" name="Rectangle 32"/>
          <p:cNvSpPr>
            <a:spLocks noChangeArrowheads="1"/>
          </p:cNvSpPr>
          <p:nvPr/>
        </p:nvSpPr>
        <p:spPr bwMode="auto">
          <a:xfrm>
            <a:off x="2133600" y="3790950"/>
            <a:ext cx="11318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Importer’s</a:t>
            </a:r>
          </a:p>
          <a:p>
            <a:r>
              <a:rPr lang="en-US" sz="1600" b="1"/>
              <a:t>profit</a:t>
            </a: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lIns="90488" tIns="44450" rIns="90488" bIns="44450"/>
          <a:lstStyle/>
          <a:p>
            <a:r>
              <a:rPr lang="en-US" smtClean="0"/>
              <a:t>Are tariffs and quotas equivalent in their welfare effects?</a:t>
            </a:r>
          </a:p>
        </p:txBody>
      </p:sp>
      <p:sp>
        <p:nvSpPr>
          <p:cNvPr id="39939" name="Rectangle 3"/>
          <p:cNvSpPr>
            <a:spLocks noGrp="1" noChangeArrowheads="1"/>
          </p:cNvSpPr>
          <p:nvPr>
            <p:ph type="body" idx="1"/>
          </p:nvPr>
        </p:nvSpPr>
        <p:spPr>
          <a:noFill/>
        </p:spPr>
        <p:txBody>
          <a:bodyPr lIns="90488" tIns="44450" rIns="90488" bIns="44450"/>
          <a:lstStyle/>
          <a:p>
            <a:pPr>
              <a:spcBef>
                <a:spcPct val="70000"/>
              </a:spcBef>
            </a:pPr>
            <a:r>
              <a:rPr lang="en-US" smtClean="0"/>
              <a:t>The foregoing analysis assumed:</a:t>
            </a:r>
          </a:p>
          <a:p>
            <a:pPr lvl="1"/>
            <a:r>
              <a:rPr lang="en-US" smtClean="0"/>
              <a:t>Government conducted a competitive auction for the licenses</a:t>
            </a:r>
          </a:p>
          <a:p>
            <a:pPr lvl="1"/>
            <a:r>
              <a:rPr lang="en-US" smtClean="0"/>
              <a:t>Quota licenses were allocated costlessly </a:t>
            </a:r>
            <a:br>
              <a:rPr lang="en-US" smtClean="0"/>
            </a:br>
            <a:r>
              <a:rPr lang="en-US" smtClean="0"/>
              <a:t>(no rent-seeking behavior)</a:t>
            </a:r>
          </a:p>
          <a:p>
            <a:pPr lvl="1"/>
            <a:r>
              <a:rPr lang="en-US" smtClean="0"/>
              <a:t>Static Demand and Supply (no growth)</a:t>
            </a:r>
          </a:p>
          <a:p>
            <a:pPr lvl="1"/>
            <a:r>
              <a:rPr lang="en-US" smtClean="0"/>
              <a:t>Perfect competition</a:t>
            </a:r>
          </a:p>
          <a:p>
            <a:pPr lvl="1"/>
            <a:r>
              <a:rPr lang="en-US" smtClean="0"/>
              <a:t>No graft or corruption (e.g., bribery)</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noFill/>
        </p:spPr>
        <p:txBody>
          <a:bodyPr lIns="90488" tIns="44450" rIns="90488" bIns="44450"/>
          <a:lstStyle/>
          <a:p>
            <a:r>
              <a:rPr lang="en-US" smtClean="0"/>
              <a:t>Learning Objectives</a:t>
            </a:r>
          </a:p>
        </p:txBody>
      </p:sp>
      <p:sp>
        <p:nvSpPr>
          <p:cNvPr id="17411" name="Rectangle 1027"/>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mtClean="0"/>
              <a:t>Learn about some specific non-tariff barriers, NTB</a:t>
            </a:r>
          </a:p>
          <a:p>
            <a:pPr>
              <a:lnSpc>
                <a:spcPct val="90000"/>
              </a:lnSpc>
              <a:spcBef>
                <a:spcPct val="40000"/>
              </a:spcBef>
            </a:pPr>
            <a:r>
              <a:rPr lang="en-US" smtClean="0">
                <a:solidFill>
                  <a:srgbClr val="B2B2B2"/>
                </a:solidFill>
              </a:rPr>
              <a:t>Explain why the welfare effects of quotas are worse than those of tariffs</a:t>
            </a:r>
          </a:p>
          <a:p>
            <a:pPr>
              <a:lnSpc>
                <a:spcPct val="90000"/>
              </a:lnSpc>
              <a:spcBef>
                <a:spcPct val="40000"/>
              </a:spcBef>
            </a:pPr>
            <a:r>
              <a:rPr lang="en-US" smtClean="0">
                <a:solidFill>
                  <a:srgbClr val="B2B2B2"/>
                </a:solidFill>
              </a:rPr>
              <a:t>Explain why the welfare effects of VER are worse than those of quotas</a:t>
            </a:r>
          </a:p>
          <a:p>
            <a:pPr>
              <a:lnSpc>
                <a:spcPct val="90000"/>
              </a:lnSpc>
              <a:spcBef>
                <a:spcPct val="40000"/>
              </a:spcBef>
            </a:pPr>
            <a:r>
              <a:rPr lang="en-US" smtClean="0">
                <a:solidFill>
                  <a:srgbClr val="B2B2B2"/>
                </a:solidFill>
              </a:rPr>
              <a:t>Analyze the welfare effects of a domestic production subsidy</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lIns="90488" tIns="44450" rIns="90488" bIns="44450"/>
          <a:lstStyle/>
          <a:p>
            <a:r>
              <a:rPr lang="en-US" smtClean="0"/>
              <a:t>Are tariffs and quotas equivalent in their welfare effects?</a:t>
            </a:r>
          </a:p>
        </p:txBody>
      </p:sp>
      <p:sp>
        <p:nvSpPr>
          <p:cNvPr id="40963" name="Rectangle 3"/>
          <p:cNvSpPr>
            <a:spLocks noGrp="1" noChangeArrowheads="1"/>
          </p:cNvSpPr>
          <p:nvPr>
            <p:ph type="body" idx="1"/>
          </p:nvPr>
        </p:nvSpPr>
        <p:spPr>
          <a:noFill/>
        </p:spPr>
        <p:txBody>
          <a:bodyPr lIns="90488" tIns="44450" rIns="90488" bIns="44450"/>
          <a:lstStyle/>
          <a:p>
            <a:pPr>
              <a:spcBef>
                <a:spcPct val="70000"/>
              </a:spcBef>
            </a:pPr>
            <a:r>
              <a:rPr lang="en-US" sz="2800" smtClean="0"/>
              <a:t>Contrary to these assumptions:</a:t>
            </a:r>
          </a:p>
          <a:p>
            <a:pPr lvl="1"/>
            <a:r>
              <a:rPr lang="en-US" sz="2400" smtClean="0"/>
              <a:t>Licenses are usually given away</a:t>
            </a:r>
          </a:p>
          <a:p>
            <a:pPr lvl="2"/>
            <a:r>
              <a:rPr lang="en-US" sz="2000" smtClean="0"/>
              <a:t>Consumers can’t choose the best products</a:t>
            </a:r>
          </a:p>
          <a:p>
            <a:pPr lvl="1"/>
            <a:r>
              <a:rPr lang="en-US" sz="2400" smtClean="0"/>
              <a:t>Quota licenses are valuable</a:t>
            </a:r>
          </a:p>
          <a:p>
            <a:pPr lvl="2"/>
            <a:r>
              <a:rPr lang="en-US" sz="2000" smtClean="0"/>
              <a:t>Competition for them is at best wasteful</a:t>
            </a:r>
          </a:p>
          <a:p>
            <a:pPr lvl="2"/>
            <a:r>
              <a:rPr lang="en-US" sz="2000" smtClean="0"/>
              <a:t>At worst, it is corrupt</a:t>
            </a:r>
          </a:p>
          <a:p>
            <a:pPr lvl="1"/>
            <a:r>
              <a:rPr lang="en-US" sz="2400" smtClean="0"/>
              <a:t>When Demand increases (or Supply decreases), the welfare costs of a quota exceed those of a tariff</a:t>
            </a:r>
          </a:p>
          <a:p>
            <a:pPr lvl="1"/>
            <a:r>
              <a:rPr lang="en-US" sz="2400" smtClean="0"/>
              <a:t>Quotas are more harmful than tariffs in the absence of perfect competition</a:t>
            </a: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Welfare Cost of a Quota</a:t>
            </a:r>
            <a:br>
              <a:rPr lang="en-US" smtClean="0"/>
            </a:br>
            <a:r>
              <a:rPr lang="en-US" sz="3200" smtClean="0"/>
              <a:t> If the quota rights are given to foreigners</a:t>
            </a:r>
          </a:p>
        </p:txBody>
      </p:sp>
      <p:graphicFrame>
        <p:nvGraphicFramePr>
          <p:cNvPr id="6146" name="Object 3"/>
          <p:cNvGraphicFramePr>
            <a:graphicFrameLocks noGrp="1" noChangeAspect="1"/>
          </p:cNvGraphicFramePr>
          <p:nvPr>
            <p:ph type="tbl" idx="1"/>
          </p:nvPr>
        </p:nvGraphicFramePr>
        <p:xfrm>
          <a:off x="788988" y="1982788"/>
          <a:ext cx="7583487" cy="4170362"/>
        </p:xfrm>
        <a:graphic>
          <a:graphicData uri="http://schemas.openxmlformats.org/presentationml/2006/ole">
            <mc:AlternateContent xmlns:mc="http://schemas.openxmlformats.org/markup-compatibility/2006">
              <mc:Choice xmlns:v="urn:schemas-microsoft-com:vml" Requires="v">
                <p:oleObj spid="_x0000_s6150" name="Document" r:id="rId4" imgW="7621501" imgH="4190994" progId="Word.Document.8">
                  <p:embed/>
                </p:oleObj>
              </mc:Choice>
              <mc:Fallback>
                <p:oleObj name="Document" r:id="rId4" imgW="7621501" imgH="419099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1982788"/>
                        <a:ext cx="7583487" cy="4170362"/>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smtClean="0"/>
              <a:t>Welfare Cost of a Quota</a:t>
            </a:r>
            <a:br>
              <a:rPr lang="en-US" smtClean="0"/>
            </a:br>
            <a:r>
              <a:rPr lang="en-US" sz="3200" smtClean="0"/>
              <a:t> If the quota rights are given to foreigners</a:t>
            </a:r>
          </a:p>
        </p:txBody>
      </p:sp>
      <p:graphicFrame>
        <p:nvGraphicFramePr>
          <p:cNvPr id="7170" name="Object 3"/>
          <p:cNvGraphicFramePr>
            <a:graphicFrameLocks noGrp="1" noChangeAspect="1"/>
          </p:cNvGraphicFramePr>
          <p:nvPr>
            <p:ph type="tbl" idx="1"/>
          </p:nvPr>
        </p:nvGraphicFramePr>
        <p:xfrm>
          <a:off x="788988" y="1982788"/>
          <a:ext cx="7583487" cy="4170362"/>
        </p:xfrm>
        <a:graphic>
          <a:graphicData uri="http://schemas.openxmlformats.org/presentationml/2006/ole">
            <mc:AlternateContent xmlns:mc="http://schemas.openxmlformats.org/markup-compatibility/2006">
              <mc:Choice xmlns:v="urn:schemas-microsoft-com:vml" Requires="v">
                <p:oleObj spid="_x0000_s7174" name="Document" r:id="rId4" imgW="7621501" imgH="4190994" progId="Word.Document.8">
                  <p:embed/>
                </p:oleObj>
              </mc:Choice>
              <mc:Fallback>
                <p:oleObj name="Document" r:id="rId4" imgW="7621501" imgH="419099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1982788"/>
                        <a:ext cx="7583487" cy="4170362"/>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Welfare Cost of a Quota</a:t>
            </a:r>
            <a:br>
              <a:rPr lang="en-US" smtClean="0"/>
            </a:br>
            <a:r>
              <a:rPr lang="en-US" sz="4000" smtClean="0"/>
              <a:t>Rent seeking may absorb the rents</a:t>
            </a:r>
            <a:endParaRPr lang="en-US" sz="3200" smtClean="0"/>
          </a:p>
        </p:txBody>
      </p:sp>
      <p:graphicFrame>
        <p:nvGraphicFramePr>
          <p:cNvPr id="8194" name="Object 3"/>
          <p:cNvGraphicFramePr>
            <a:graphicFrameLocks noGrp="1" noChangeAspect="1"/>
          </p:cNvGraphicFramePr>
          <p:nvPr>
            <p:ph type="tbl" idx="1"/>
          </p:nvPr>
        </p:nvGraphicFramePr>
        <p:xfrm>
          <a:off x="788988" y="1978025"/>
          <a:ext cx="7583487" cy="4179888"/>
        </p:xfrm>
        <a:graphic>
          <a:graphicData uri="http://schemas.openxmlformats.org/presentationml/2006/ole">
            <mc:AlternateContent xmlns:mc="http://schemas.openxmlformats.org/markup-compatibility/2006">
              <mc:Choice xmlns:v="urn:schemas-microsoft-com:vml" Requires="v">
                <p:oleObj spid="_x0000_s8198" name="Document" r:id="rId4" imgW="7611772" imgH="4195669" progId="Word.Document.8">
                  <p:embed/>
                </p:oleObj>
              </mc:Choice>
              <mc:Fallback>
                <p:oleObj name="Document" r:id="rId4" imgW="7611772" imgH="4195669"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1978025"/>
                        <a:ext cx="7583487" cy="4179888"/>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mtClean="0"/>
              <a:t>Welfare Cost of a Quota</a:t>
            </a:r>
            <a:br>
              <a:rPr lang="en-US" smtClean="0"/>
            </a:br>
            <a:r>
              <a:rPr lang="en-US" sz="4000" smtClean="0"/>
              <a:t>Rent seeking may absorb the rents</a:t>
            </a:r>
            <a:endParaRPr lang="en-US" sz="3200" smtClean="0"/>
          </a:p>
        </p:txBody>
      </p:sp>
      <p:graphicFrame>
        <p:nvGraphicFramePr>
          <p:cNvPr id="9218" name="Object 3"/>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9222" name="Document" r:id="rId4" imgW="7604640" imgH="4200480" progId="Word.Document.8">
                  <p:embed/>
                </p:oleObj>
              </mc:Choice>
              <mc:Fallback>
                <p:oleObj name="Document" r:id="rId4" imgW="7604640" imgH="420048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87" name="Rectangle 3"/>
          <p:cNvSpPr>
            <a:spLocks noGrp="1" noChangeArrowheads="1"/>
          </p:cNvSpPr>
          <p:nvPr>
            <p:ph type="title"/>
          </p:nvPr>
        </p:nvSpPr>
        <p:spPr>
          <a:xfrm>
            <a:off x="685800" y="0"/>
            <a:ext cx="7772400" cy="1371600"/>
          </a:xfrm>
          <a:noFill/>
        </p:spPr>
        <p:txBody>
          <a:bodyPr lIns="90488" tIns="44450" rIns="90488" bIns="44450"/>
          <a:lstStyle/>
          <a:p>
            <a:r>
              <a:rPr lang="en-US" smtClean="0"/>
              <a:t>When Demand Grows . . .</a:t>
            </a:r>
          </a:p>
        </p:txBody>
      </p:sp>
      <p:sp>
        <p:nvSpPr>
          <p:cNvPr id="41988"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89"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0"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41991"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1992"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1993"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41994"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41995"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41996" name="Rectangle 12"/>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41997"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8"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9" name="Rectangle 15"/>
          <p:cNvSpPr>
            <a:spLocks noChangeArrowheads="1"/>
          </p:cNvSpPr>
          <p:nvPr/>
        </p:nvSpPr>
        <p:spPr bwMode="auto">
          <a:xfrm>
            <a:off x="5867400" y="5424488"/>
            <a:ext cx="2374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Old domestic demand </a:t>
            </a:r>
          </a:p>
        </p:txBody>
      </p:sp>
      <p:sp>
        <p:nvSpPr>
          <p:cNvPr id="42000"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42001" name="Rectangle 17"/>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42002" name="Rectangle 18"/>
          <p:cNvSpPr>
            <a:spLocks noChangeArrowheads="1"/>
          </p:cNvSpPr>
          <p:nvPr/>
        </p:nvSpPr>
        <p:spPr bwMode="auto">
          <a:xfrm>
            <a:off x="3505200" y="3810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42003"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42004"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42005"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42006" name="Line 22"/>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07"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08"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42009" name="Rectangle 26"/>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42010" name="Line 27"/>
          <p:cNvSpPr>
            <a:spLocks noChangeShapeType="1"/>
          </p:cNvSpPr>
          <p:nvPr/>
        </p:nvSpPr>
        <p:spPr bwMode="auto">
          <a:xfrm flipV="1">
            <a:off x="2209800" y="3886200"/>
            <a:ext cx="3657600" cy="0"/>
          </a:xfrm>
          <a:prstGeom prst="line">
            <a:avLst/>
          </a:prstGeom>
          <a:noFill/>
          <a:ln w="50800">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11" name="Rectangle 28"/>
          <p:cNvSpPr>
            <a:spLocks noChangeArrowheads="1"/>
          </p:cNvSpPr>
          <p:nvPr/>
        </p:nvSpPr>
        <p:spPr bwMode="auto">
          <a:xfrm>
            <a:off x="5943600" y="3657600"/>
            <a:ext cx="32035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old equivalent tariff</a:t>
            </a:r>
          </a:p>
        </p:txBody>
      </p:sp>
      <p:sp>
        <p:nvSpPr>
          <p:cNvPr id="42012" name="Line 29"/>
          <p:cNvSpPr>
            <a:spLocks noChangeShapeType="1"/>
          </p:cNvSpPr>
          <p:nvPr/>
        </p:nvSpPr>
        <p:spPr bwMode="auto">
          <a:xfrm flipV="1">
            <a:off x="35052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13" name="Rectangle 30"/>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42014" name="Rectangle 31"/>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2015" name="Rectangle 32"/>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42016" name="Line 33"/>
          <p:cNvSpPr>
            <a:spLocks noChangeShapeType="1"/>
          </p:cNvSpPr>
          <p:nvPr/>
        </p:nvSpPr>
        <p:spPr bwMode="auto">
          <a:xfrm flipV="1">
            <a:off x="3505200" y="1371600"/>
            <a:ext cx="3276600" cy="327660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17" name="Rectangle 34"/>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42018" name="Rectangle 35"/>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42019" name="Rectangle 37"/>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42020" name="Line 38"/>
          <p:cNvSpPr>
            <a:spLocks noChangeShapeType="1"/>
          </p:cNvSpPr>
          <p:nvPr/>
        </p:nvSpPr>
        <p:spPr bwMode="auto">
          <a:xfrm flipH="1" flipV="1">
            <a:off x="2667000" y="4724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21" name="Line 39"/>
          <p:cNvSpPr>
            <a:spLocks noChangeShapeType="1"/>
          </p:cNvSpPr>
          <p:nvPr/>
        </p:nvSpPr>
        <p:spPr bwMode="auto">
          <a:xfrm flipH="1" flipV="1">
            <a:off x="3352800" y="3962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22" name="Line 40"/>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23" name="Rectangle 41"/>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42024" name="Rectangle 42"/>
          <p:cNvSpPr>
            <a:spLocks noChangeArrowheads="1"/>
          </p:cNvSpPr>
          <p:nvPr/>
        </p:nvSpPr>
        <p:spPr bwMode="auto">
          <a:xfrm>
            <a:off x="2711450" y="4648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42025" name="Rectangle 43"/>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42026" name="Line 45"/>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27" name="Rectangle 47"/>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42028" name="Rectangle 46"/>
          <p:cNvSpPr>
            <a:spLocks noChangeArrowheads="1"/>
          </p:cNvSpPr>
          <p:nvPr/>
        </p:nvSpPr>
        <p:spPr bwMode="auto">
          <a:xfrm>
            <a:off x="6400800" y="49530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New domestic demand </a:t>
            </a:r>
          </a:p>
        </p:txBody>
      </p:sp>
      <p:sp>
        <p:nvSpPr>
          <p:cNvPr id="42029" name="Line 49"/>
          <p:cNvSpPr>
            <a:spLocks noChangeShapeType="1"/>
          </p:cNvSpPr>
          <p:nvPr/>
        </p:nvSpPr>
        <p:spPr bwMode="auto">
          <a:xfrm>
            <a:off x="2971800" y="2514600"/>
            <a:ext cx="685800" cy="0"/>
          </a:xfrm>
          <a:prstGeom prst="line">
            <a:avLst/>
          </a:prstGeom>
          <a:noFill/>
          <a:ln w="25400">
            <a:solidFill>
              <a:srgbClr val="FF3300"/>
            </a:solidFill>
            <a:prstDash val="sysDot"/>
            <a:round/>
            <a:headEnd type="none"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30" name="Line 50"/>
          <p:cNvSpPr>
            <a:spLocks noChangeShapeType="1"/>
          </p:cNvSpPr>
          <p:nvPr/>
        </p:nvSpPr>
        <p:spPr bwMode="auto">
          <a:xfrm flipV="1">
            <a:off x="2209800" y="3429000"/>
            <a:ext cx="3657600" cy="0"/>
          </a:xfrm>
          <a:prstGeom prst="line">
            <a:avLst/>
          </a:prstGeom>
          <a:noFill/>
          <a:ln w="50800" cap="rnd">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31" name="Text Box 51"/>
          <p:cNvSpPr txBox="1">
            <a:spLocks noChangeArrowheads="1"/>
          </p:cNvSpPr>
          <p:nvPr/>
        </p:nvSpPr>
        <p:spPr bwMode="auto">
          <a:xfrm>
            <a:off x="350838" y="6461125"/>
            <a:ext cx="338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5.3, Carbaugh</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1026"/>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1" name="Rectangle 1027"/>
          <p:cNvSpPr>
            <a:spLocks noGrp="1" noChangeArrowheads="1"/>
          </p:cNvSpPr>
          <p:nvPr>
            <p:ph type="title"/>
          </p:nvPr>
        </p:nvSpPr>
        <p:spPr>
          <a:xfrm>
            <a:off x="685800" y="0"/>
            <a:ext cx="7772400" cy="1371600"/>
          </a:xfrm>
          <a:noFill/>
        </p:spPr>
        <p:txBody>
          <a:bodyPr lIns="90488" tIns="44450" rIns="90488" bIns="44450"/>
          <a:lstStyle/>
          <a:p>
            <a:r>
              <a:rPr lang="en-US" smtClean="0"/>
              <a:t>When demand grows,</a:t>
            </a:r>
            <a:br>
              <a:rPr lang="en-US" smtClean="0"/>
            </a:br>
            <a:r>
              <a:rPr lang="en-US" sz="3600" smtClean="0"/>
              <a:t>quota welfare costs (b+c+d) grow</a:t>
            </a:r>
            <a:endParaRPr lang="en-US" smtClean="0"/>
          </a:p>
        </p:txBody>
      </p:sp>
      <p:sp>
        <p:nvSpPr>
          <p:cNvPr id="43012" name="Line 1028"/>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3" name="Line 1029"/>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4" name="Rectangle 1030"/>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43015" name="Rectangle 1031"/>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3016" name="Rectangle 1032"/>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3017" name="Rectangle 1033"/>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43018" name="Rectangle 1034"/>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43019" name="Rectangle 1035"/>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43020" name="Rectangle 1036"/>
          <p:cNvSpPr>
            <a:spLocks noChangeArrowheads="1"/>
          </p:cNvSpPr>
          <p:nvPr/>
        </p:nvSpPr>
        <p:spPr bwMode="auto">
          <a:xfrm>
            <a:off x="3352800" y="40386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43021" name="Line 1037"/>
          <p:cNvSpPr>
            <a:spLocks noChangeShapeType="1"/>
          </p:cNvSpPr>
          <p:nvPr/>
        </p:nvSpPr>
        <p:spPr bwMode="auto">
          <a:xfrm flipV="1">
            <a:off x="4724400" y="3429000"/>
            <a:ext cx="0" cy="2286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2" name="Rectangle 1040"/>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43023" name="Rectangle 1041"/>
          <p:cNvSpPr>
            <a:spLocks noChangeArrowheads="1"/>
          </p:cNvSpPr>
          <p:nvPr/>
        </p:nvSpPr>
        <p:spPr bwMode="auto">
          <a:xfrm>
            <a:off x="2559050" y="3733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43024" name="Rectangle 1042"/>
          <p:cNvSpPr>
            <a:spLocks noChangeArrowheads="1"/>
          </p:cNvSpPr>
          <p:nvPr/>
        </p:nvSpPr>
        <p:spPr bwMode="auto">
          <a:xfrm>
            <a:off x="3886200" y="3429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43025" name="Rectangle 1043"/>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43026" name="Rectangle 1044"/>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43027" name="Rectangle 1045"/>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43028" name="Line 1046"/>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9" name="Line 1047"/>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0" name="Rectangle 1048"/>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43031" name="Rectangle 1050"/>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43032" name="Line 1051"/>
          <p:cNvSpPr>
            <a:spLocks noChangeShapeType="1"/>
          </p:cNvSpPr>
          <p:nvPr/>
        </p:nvSpPr>
        <p:spPr bwMode="auto">
          <a:xfrm flipV="1">
            <a:off x="2209800" y="3429000"/>
            <a:ext cx="3657600" cy="0"/>
          </a:xfrm>
          <a:prstGeom prst="line">
            <a:avLst/>
          </a:prstGeom>
          <a:noFill/>
          <a:ln w="50800" cap="rnd">
            <a:solidFill>
              <a:srgbClr val="0000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3" name="Rectangle 1052"/>
          <p:cNvSpPr>
            <a:spLocks noChangeArrowheads="1"/>
          </p:cNvSpPr>
          <p:nvPr/>
        </p:nvSpPr>
        <p:spPr bwMode="auto">
          <a:xfrm>
            <a:off x="5940425" y="3079750"/>
            <a:ext cx="32813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new equivalent tariff</a:t>
            </a:r>
          </a:p>
        </p:txBody>
      </p:sp>
      <p:sp>
        <p:nvSpPr>
          <p:cNvPr id="43034" name="Line 1053"/>
          <p:cNvSpPr>
            <a:spLocks noChangeShapeType="1"/>
          </p:cNvSpPr>
          <p:nvPr/>
        </p:nvSpPr>
        <p:spPr bwMode="auto">
          <a:xfrm flipV="1">
            <a:off x="3810000" y="3429000"/>
            <a:ext cx="0" cy="2209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5" name="Rectangle 1054"/>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43036" name="Rectangle 1055"/>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3037" name="Rectangle 1056"/>
          <p:cNvSpPr>
            <a:spLocks noChangeArrowheads="1"/>
          </p:cNvSpPr>
          <p:nvPr/>
        </p:nvSpPr>
        <p:spPr bwMode="auto">
          <a:xfrm>
            <a:off x="4906963" y="4114800"/>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43038" name="Line 1057"/>
          <p:cNvSpPr>
            <a:spLocks noChangeShapeType="1"/>
          </p:cNvSpPr>
          <p:nvPr/>
        </p:nvSpPr>
        <p:spPr bwMode="auto">
          <a:xfrm flipV="1">
            <a:off x="3505200" y="1371600"/>
            <a:ext cx="3276600" cy="327660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9" name="Rectangle 1058"/>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43040" name="Rectangle 1059"/>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43041" name="Rectangle 1061"/>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43042" name="Line 1062"/>
          <p:cNvSpPr>
            <a:spLocks noChangeShapeType="1"/>
          </p:cNvSpPr>
          <p:nvPr/>
        </p:nvSpPr>
        <p:spPr bwMode="auto">
          <a:xfrm flipH="1" flipV="1">
            <a:off x="2667000" y="4724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3" name="Line 1064"/>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4" name="Rectangle 1065"/>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43045" name="Rectangle 1066"/>
          <p:cNvSpPr>
            <a:spLocks noChangeArrowheads="1"/>
          </p:cNvSpPr>
          <p:nvPr/>
        </p:nvSpPr>
        <p:spPr bwMode="auto">
          <a:xfrm>
            <a:off x="2787650" y="4648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43046" name="Rectangle 1067"/>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43047" name="Line 1069"/>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8" name="Rectangle 1070"/>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43049" name="Rectangle 1072"/>
          <p:cNvSpPr>
            <a:spLocks noChangeArrowheads="1"/>
          </p:cNvSpPr>
          <p:nvPr/>
        </p:nvSpPr>
        <p:spPr bwMode="auto">
          <a:xfrm>
            <a:off x="6400800" y="49530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New domestic demand </a:t>
            </a:r>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35" name="Rectangle 3"/>
          <p:cNvSpPr>
            <a:spLocks noGrp="1" noChangeArrowheads="1"/>
          </p:cNvSpPr>
          <p:nvPr>
            <p:ph type="title"/>
          </p:nvPr>
        </p:nvSpPr>
        <p:spPr>
          <a:xfrm>
            <a:off x="685800" y="0"/>
            <a:ext cx="7772400" cy="1371600"/>
          </a:xfrm>
          <a:noFill/>
        </p:spPr>
        <p:txBody>
          <a:bodyPr lIns="90488" tIns="44450" rIns="90488" bIns="44450"/>
          <a:lstStyle/>
          <a:p>
            <a:r>
              <a:rPr lang="en-US" smtClean="0"/>
              <a:t>When demand grows,</a:t>
            </a:r>
            <a:br>
              <a:rPr lang="en-US" smtClean="0"/>
            </a:br>
            <a:r>
              <a:rPr lang="en-US" sz="3600" smtClean="0"/>
              <a:t> tariff welfare cost (b+d) changes little</a:t>
            </a:r>
          </a:p>
        </p:txBody>
      </p:sp>
      <p:sp>
        <p:nvSpPr>
          <p:cNvPr id="44036"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38"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44039"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4040"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4041"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44042"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44043"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44044" name="Rectangle 12"/>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44045" name="Rectangle 15"/>
          <p:cNvSpPr>
            <a:spLocks noChangeArrowheads="1"/>
          </p:cNvSpPr>
          <p:nvPr/>
        </p:nvSpPr>
        <p:spPr bwMode="auto">
          <a:xfrm>
            <a:off x="5867400" y="5424488"/>
            <a:ext cx="2374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Old domestic demand </a:t>
            </a:r>
          </a:p>
        </p:txBody>
      </p:sp>
      <p:sp>
        <p:nvSpPr>
          <p:cNvPr id="44046"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44047" name="Rectangle 17"/>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44048"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44049"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44050"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44051" name="Line 22"/>
          <p:cNvSpPr>
            <a:spLocks noChangeShapeType="1"/>
          </p:cNvSpPr>
          <p:nvPr/>
        </p:nvSpPr>
        <p:spPr bwMode="auto">
          <a:xfrm flipV="1">
            <a:off x="2209800" y="4648200"/>
            <a:ext cx="38100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2"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3"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44054" name="Line 25"/>
          <p:cNvSpPr>
            <a:spLocks noChangeShapeType="1"/>
          </p:cNvSpPr>
          <p:nvPr/>
        </p:nvSpPr>
        <p:spPr bwMode="auto">
          <a:xfrm flipH="1" flipV="1">
            <a:off x="5181600" y="39624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5" name="Rectangle 26"/>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44056" name="Line 27"/>
          <p:cNvSpPr>
            <a:spLocks noChangeShapeType="1"/>
          </p:cNvSpPr>
          <p:nvPr/>
        </p:nvSpPr>
        <p:spPr bwMode="auto">
          <a:xfrm flipV="1">
            <a:off x="2209800" y="3886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7" name="Rectangle 28"/>
          <p:cNvSpPr>
            <a:spLocks noChangeArrowheads="1"/>
          </p:cNvSpPr>
          <p:nvPr/>
        </p:nvSpPr>
        <p:spPr bwMode="auto">
          <a:xfrm>
            <a:off x="5943600" y="3657600"/>
            <a:ext cx="32035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old equivalent tariff</a:t>
            </a:r>
          </a:p>
        </p:txBody>
      </p:sp>
      <p:sp>
        <p:nvSpPr>
          <p:cNvPr id="44058" name="Line 29"/>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9" name="Rectangle 30"/>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44060" name="Rectangle 31"/>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44061" name="Rectangle 32"/>
          <p:cNvSpPr>
            <a:spLocks noChangeArrowheads="1"/>
          </p:cNvSpPr>
          <p:nvPr/>
        </p:nvSpPr>
        <p:spPr bwMode="auto">
          <a:xfrm>
            <a:off x="5257800" y="41910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44062" name="Rectangle 35"/>
          <p:cNvSpPr>
            <a:spLocks noChangeArrowheads="1"/>
          </p:cNvSpPr>
          <p:nvPr/>
        </p:nvSpPr>
        <p:spPr bwMode="auto">
          <a:xfrm>
            <a:off x="4267200" y="41148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endParaRPr lang="en-US" sz="2400" b="1" i="1" baseline="-25000"/>
          </a:p>
        </p:txBody>
      </p:sp>
      <p:sp>
        <p:nvSpPr>
          <p:cNvPr id="44063" name="Rectangle 37"/>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44064" name="Rectangle 43"/>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44065" name="Line 44"/>
          <p:cNvSpPr>
            <a:spLocks noChangeShapeType="1"/>
          </p:cNvSpPr>
          <p:nvPr/>
        </p:nvSpPr>
        <p:spPr bwMode="auto">
          <a:xfrm flipV="1">
            <a:off x="59436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66" name="Line 45"/>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67" name="Rectangle 46"/>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44068" name="Rectangle 48"/>
          <p:cNvSpPr>
            <a:spLocks noChangeArrowheads="1"/>
          </p:cNvSpPr>
          <p:nvPr/>
        </p:nvSpPr>
        <p:spPr bwMode="auto">
          <a:xfrm>
            <a:off x="6400800" y="49530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New domestic demand </a:t>
            </a:r>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lIns="90488" tIns="44450" rIns="90488" bIns="44450"/>
          <a:lstStyle/>
          <a:p>
            <a:r>
              <a:rPr lang="en-US" smtClean="0"/>
              <a:t>Tariffs and Quotas Compared</a:t>
            </a:r>
            <a:r>
              <a:rPr lang="en-US" sz="4000" smtClean="0"/>
              <a:t/>
            </a:r>
            <a:br>
              <a:rPr lang="en-US" sz="4000" smtClean="0"/>
            </a:br>
            <a:r>
              <a:rPr lang="en-US" sz="3600" smtClean="0"/>
              <a:t>under Imperfect Competition</a:t>
            </a:r>
          </a:p>
        </p:txBody>
      </p:sp>
      <p:sp>
        <p:nvSpPr>
          <p:cNvPr id="45059" name="Rectangle 3"/>
          <p:cNvSpPr>
            <a:spLocks noGrp="1" noChangeArrowheads="1"/>
          </p:cNvSpPr>
          <p:nvPr>
            <p:ph type="body" idx="1"/>
          </p:nvPr>
        </p:nvSpPr>
        <p:spPr>
          <a:noFill/>
        </p:spPr>
        <p:txBody>
          <a:bodyPr lIns="90488" tIns="44450" rIns="90488" bIns="44450"/>
          <a:lstStyle/>
          <a:p>
            <a:pPr>
              <a:spcBef>
                <a:spcPct val="70000"/>
              </a:spcBef>
            </a:pPr>
            <a:r>
              <a:rPr lang="en-US" smtClean="0"/>
              <a:t>Review: Monopoly’s Q and P </a:t>
            </a:r>
          </a:p>
          <a:p>
            <a:pPr lvl="1">
              <a:spcBef>
                <a:spcPct val="70000"/>
              </a:spcBef>
            </a:pPr>
            <a:r>
              <a:rPr lang="en-US" smtClean="0"/>
              <a:t>To maximize profits, the monopolist will produce the quantity where MR = MC</a:t>
            </a:r>
          </a:p>
          <a:p>
            <a:pPr>
              <a:spcBef>
                <a:spcPct val="70000"/>
              </a:spcBef>
            </a:pPr>
            <a:endParaRPr lang="en-US" smtClean="0"/>
          </a:p>
          <a:p>
            <a:pPr>
              <a:spcBef>
                <a:spcPct val="70000"/>
              </a:spcBef>
            </a:pPr>
            <a:endParaRPr lang="en-US" smtClean="0"/>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981200" y="3351213"/>
            <a:ext cx="2514600" cy="1066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6083" name="Line 3"/>
          <p:cNvSpPr>
            <a:spLocks noChangeShapeType="1"/>
          </p:cNvSpPr>
          <p:nvPr/>
        </p:nvSpPr>
        <p:spPr bwMode="auto">
          <a:xfrm flipH="1">
            <a:off x="1984375" y="4418013"/>
            <a:ext cx="2435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4" name="Freeform 4"/>
          <p:cNvSpPr>
            <a:spLocks/>
          </p:cNvSpPr>
          <p:nvPr/>
        </p:nvSpPr>
        <p:spPr bwMode="auto">
          <a:xfrm>
            <a:off x="2976563" y="2052638"/>
            <a:ext cx="3044825" cy="3686175"/>
          </a:xfrm>
          <a:custGeom>
            <a:avLst/>
            <a:gdLst>
              <a:gd name="T0" fmla="*/ 0 w 1918"/>
              <a:gd name="T1" fmla="*/ 2147483647 h 2322"/>
              <a:gd name="T2" fmla="*/ 740925947 w 1918"/>
              <a:gd name="T3" fmla="*/ 2147483647 h 2322"/>
              <a:gd name="T4" fmla="*/ 1481851895 w 1918"/>
              <a:gd name="T5" fmla="*/ 2147483647 h 2322"/>
              <a:gd name="T6" fmla="*/ 1852315960 w 1918"/>
              <a:gd name="T7" fmla="*/ 2147483647 h 2322"/>
              <a:gd name="T8" fmla="*/ 2099291209 w 1918"/>
              <a:gd name="T9" fmla="*/ 2147483647 h 2322"/>
              <a:gd name="T10" fmla="*/ 2147483647 w 1918"/>
              <a:gd name="T11" fmla="*/ 2147483647 h 2322"/>
              <a:gd name="T12" fmla="*/ 2147483647 w 1918"/>
              <a:gd name="T13" fmla="*/ 2147483647 h 2322"/>
              <a:gd name="T14" fmla="*/ 2147483647 w 1918"/>
              <a:gd name="T15" fmla="*/ 2147483647 h 2322"/>
              <a:gd name="T16" fmla="*/ 2147483647 w 1918"/>
              <a:gd name="T17" fmla="*/ 2147483647 h 2322"/>
              <a:gd name="T18" fmla="*/ 2147483647 w 1918"/>
              <a:gd name="T19" fmla="*/ 2147483647 h 2322"/>
              <a:gd name="T20" fmla="*/ 2147483647 w 1918"/>
              <a:gd name="T21" fmla="*/ 2147483647 h 2322"/>
              <a:gd name="T22" fmla="*/ 2147483647 w 1918"/>
              <a:gd name="T23" fmla="*/ 2147483647 h 2322"/>
              <a:gd name="T24" fmla="*/ 2147483647 w 1918"/>
              <a:gd name="T25" fmla="*/ 2147483647 h 2322"/>
              <a:gd name="T26" fmla="*/ 2147483647 w 1918"/>
              <a:gd name="T27" fmla="*/ 2147483647 h 2322"/>
              <a:gd name="T28" fmla="*/ 2147483647 w 1918"/>
              <a:gd name="T29" fmla="*/ 2147483647 h 2322"/>
              <a:gd name="T30" fmla="*/ 2147483647 w 1918"/>
              <a:gd name="T31" fmla="*/ 2147483647 h 2322"/>
              <a:gd name="T32" fmla="*/ 2147483647 w 1918"/>
              <a:gd name="T33" fmla="*/ 2086689291 h 2322"/>
              <a:gd name="T34" fmla="*/ 2147483647 w 1918"/>
              <a:gd name="T35" fmla="*/ 1698585392 h 2322"/>
              <a:gd name="T36" fmla="*/ 2147483647 w 1918"/>
              <a:gd name="T37" fmla="*/ 1476811338 h 2322"/>
              <a:gd name="T38" fmla="*/ 2147483647 w 1918"/>
              <a:gd name="T39" fmla="*/ 1237395801 h 2322"/>
              <a:gd name="T40" fmla="*/ 2147483647 w 1918"/>
              <a:gd name="T41" fmla="*/ 745966135 h 2322"/>
              <a:gd name="T42" fmla="*/ 2147483647 w 1918"/>
              <a:gd name="T43" fmla="*/ 521671529 h 2322"/>
              <a:gd name="T44" fmla="*/ 2147483647 w 1918"/>
              <a:gd name="T45" fmla="*/ 312499343 h 2322"/>
              <a:gd name="T46" fmla="*/ 2147483647 w 1918"/>
              <a:gd name="T47" fmla="*/ 133567481 h 2322"/>
              <a:gd name="T48" fmla="*/ 2147483647 w 1918"/>
              <a:gd name="T49" fmla="*/ 0 h 23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18"/>
              <a:gd name="T76" fmla="*/ 0 h 2322"/>
              <a:gd name="T77" fmla="*/ 1918 w 1918"/>
              <a:gd name="T78" fmla="*/ 2322 h 232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18" h="2322">
                <a:moveTo>
                  <a:pt x="0" y="2322"/>
                </a:moveTo>
                <a:lnTo>
                  <a:pt x="294" y="2298"/>
                </a:lnTo>
                <a:lnTo>
                  <a:pt x="588" y="2237"/>
                </a:lnTo>
                <a:lnTo>
                  <a:pt x="735" y="2175"/>
                </a:lnTo>
                <a:lnTo>
                  <a:pt x="833" y="2114"/>
                </a:lnTo>
                <a:lnTo>
                  <a:pt x="895" y="2065"/>
                </a:lnTo>
                <a:lnTo>
                  <a:pt x="959" y="2017"/>
                </a:lnTo>
                <a:lnTo>
                  <a:pt x="1008" y="1946"/>
                </a:lnTo>
                <a:lnTo>
                  <a:pt x="1062" y="1869"/>
                </a:lnTo>
                <a:lnTo>
                  <a:pt x="1129" y="1775"/>
                </a:lnTo>
                <a:lnTo>
                  <a:pt x="1196" y="1680"/>
                </a:lnTo>
                <a:lnTo>
                  <a:pt x="1329" y="1479"/>
                </a:lnTo>
                <a:lnTo>
                  <a:pt x="1384" y="1384"/>
                </a:lnTo>
                <a:lnTo>
                  <a:pt x="1439" y="1296"/>
                </a:lnTo>
                <a:lnTo>
                  <a:pt x="1524" y="1136"/>
                </a:lnTo>
                <a:lnTo>
                  <a:pt x="1602" y="982"/>
                </a:lnTo>
                <a:lnTo>
                  <a:pt x="1663" y="828"/>
                </a:lnTo>
                <a:lnTo>
                  <a:pt x="1724" y="674"/>
                </a:lnTo>
                <a:lnTo>
                  <a:pt x="1754" y="586"/>
                </a:lnTo>
                <a:lnTo>
                  <a:pt x="1784" y="491"/>
                </a:lnTo>
                <a:lnTo>
                  <a:pt x="1839" y="296"/>
                </a:lnTo>
                <a:lnTo>
                  <a:pt x="1863" y="207"/>
                </a:lnTo>
                <a:lnTo>
                  <a:pt x="1888" y="124"/>
                </a:lnTo>
                <a:lnTo>
                  <a:pt x="1906" y="53"/>
                </a:lnTo>
                <a:lnTo>
                  <a:pt x="1918" y="0"/>
                </a:lnTo>
              </a:path>
            </a:pathLst>
          </a:custGeom>
          <a:noFill/>
          <a:ln w="50800" cap="rnd">
            <a:solidFill>
              <a:srgbClr val="FF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5" name="Line 5"/>
          <p:cNvSpPr>
            <a:spLocks noChangeShapeType="1"/>
          </p:cNvSpPr>
          <p:nvPr/>
        </p:nvSpPr>
        <p:spPr bwMode="auto">
          <a:xfrm>
            <a:off x="1984375" y="1982788"/>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6" name="Rectangle 6"/>
          <p:cNvSpPr>
            <a:spLocks noGrp="1" noChangeArrowheads="1"/>
          </p:cNvSpPr>
          <p:nvPr>
            <p:ph type="title"/>
          </p:nvPr>
        </p:nvSpPr>
        <p:spPr>
          <a:xfrm>
            <a:off x="685800" y="0"/>
            <a:ext cx="7772400" cy="1143000"/>
          </a:xfrm>
          <a:noFill/>
        </p:spPr>
        <p:txBody>
          <a:bodyPr/>
          <a:lstStyle/>
          <a:p>
            <a:r>
              <a:rPr lang="en-US" smtClean="0"/>
              <a:t>Review: Monopoly’s Q and P</a:t>
            </a:r>
          </a:p>
        </p:txBody>
      </p:sp>
      <p:sp>
        <p:nvSpPr>
          <p:cNvPr id="46087" name="Rectangle 7"/>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6088" name="Rectangle 8"/>
          <p:cNvSpPr>
            <a:spLocks noChangeArrowheads="1"/>
          </p:cNvSpPr>
          <p:nvPr/>
        </p:nvSpPr>
        <p:spPr bwMode="auto">
          <a:xfrm>
            <a:off x="1643063" y="5961063"/>
            <a:ext cx="4981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	1	2	</a:t>
            </a:r>
            <a:r>
              <a:rPr lang="en-US" sz="2400">
                <a:solidFill>
                  <a:srgbClr val="FF3300"/>
                </a:solidFill>
              </a:rPr>
              <a:t>3</a:t>
            </a:r>
            <a:r>
              <a:rPr lang="en-US" sz="2400"/>
              <a:t>	4	 5</a:t>
            </a:r>
          </a:p>
        </p:txBody>
      </p:sp>
      <p:sp>
        <p:nvSpPr>
          <p:cNvPr id="46089" name="Rectangle 9"/>
          <p:cNvSpPr>
            <a:spLocks noChangeArrowheads="1"/>
          </p:cNvSpPr>
          <p:nvPr/>
        </p:nvSpPr>
        <p:spPr bwMode="auto">
          <a:xfrm>
            <a:off x="1524000" y="41894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10</a:t>
            </a:r>
          </a:p>
        </p:txBody>
      </p:sp>
      <p:sp>
        <p:nvSpPr>
          <p:cNvPr id="46090" name="Rectangle 10"/>
          <p:cNvSpPr>
            <a:spLocks noChangeArrowheads="1"/>
          </p:cNvSpPr>
          <p:nvPr/>
        </p:nvSpPr>
        <p:spPr bwMode="auto">
          <a:xfrm>
            <a:off x="1524000" y="31226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46091" name="Rectangle 11"/>
          <p:cNvSpPr>
            <a:spLocks noChangeArrowheads="1"/>
          </p:cNvSpPr>
          <p:nvPr/>
        </p:nvSpPr>
        <p:spPr bwMode="auto">
          <a:xfrm>
            <a:off x="1524000" y="17510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6092" name="Rectangle 12"/>
          <p:cNvSpPr>
            <a:spLocks noChangeArrowheads="1"/>
          </p:cNvSpPr>
          <p:nvPr/>
        </p:nvSpPr>
        <p:spPr bwMode="auto">
          <a:xfrm>
            <a:off x="3886200" y="6242050"/>
            <a:ext cx="3525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46093" name="Rectangle 13"/>
          <p:cNvSpPr>
            <a:spLocks noChangeArrowheads="1"/>
          </p:cNvSpPr>
          <p:nvPr/>
        </p:nvSpPr>
        <p:spPr bwMode="auto">
          <a:xfrm rot="-5400000">
            <a:off x="-748506"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46094" name="Line 14"/>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95" name="Line 15"/>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46096" name="Group 16"/>
          <p:cNvGrpSpPr>
            <a:grpSpLocks/>
          </p:cNvGrpSpPr>
          <p:nvPr/>
        </p:nvGrpSpPr>
        <p:grpSpPr bwMode="auto">
          <a:xfrm>
            <a:off x="1909763" y="1598613"/>
            <a:ext cx="225425" cy="4340225"/>
            <a:chOff x="1203" y="1007"/>
            <a:chExt cx="142" cy="2734"/>
          </a:xfrm>
        </p:grpSpPr>
        <p:sp>
          <p:nvSpPr>
            <p:cNvPr id="46110" name="Line 17"/>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111" name="Line 18"/>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112" name="Line 19"/>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113" name="Line 20"/>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6097" name="Line 21"/>
          <p:cNvSpPr>
            <a:spLocks noChangeShapeType="1"/>
          </p:cNvSpPr>
          <p:nvPr/>
        </p:nvSpPr>
        <p:spPr bwMode="auto">
          <a:xfrm flipV="1">
            <a:off x="4495800" y="3429000"/>
            <a:ext cx="0" cy="25114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98" name="Line 22"/>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99" name="Rectangle 23"/>
          <p:cNvSpPr>
            <a:spLocks noChangeArrowheads="1"/>
          </p:cNvSpPr>
          <p:nvPr/>
        </p:nvSpPr>
        <p:spPr bwMode="auto">
          <a:xfrm>
            <a:off x="7086600" y="46466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46100" name="Oval 24"/>
          <p:cNvSpPr>
            <a:spLocks noChangeArrowheads="1"/>
          </p:cNvSpPr>
          <p:nvPr/>
        </p:nvSpPr>
        <p:spPr bwMode="auto">
          <a:xfrm>
            <a:off x="4421188" y="3276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6101" name="Oval 25"/>
          <p:cNvSpPr>
            <a:spLocks noChangeArrowheads="1"/>
          </p:cNvSpPr>
          <p:nvPr/>
        </p:nvSpPr>
        <p:spPr bwMode="auto">
          <a:xfrm>
            <a:off x="4421188" y="5181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6102" name="Freeform 26"/>
          <p:cNvSpPr>
            <a:spLocks/>
          </p:cNvSpPr>
          <p:nvPr/>
        </p:nvSpPr>
        <p:spPr bwMode="auto">
          <a:xfrm>
            <a:off x="2747963" y="1978025"/>
            <a:ext cx="3808412" cy="2522538"/>
          </a:xfrm>
          <a:custGeom>
            <a:avLst/>
            <a:gdLst>
              <a:gd name="T0" fmla="*/ 0 w 2399"/>
              <a:gd name="T1" fmla="*/ 0 h 1589"/>
              <a:gd name="T2" fmla="*/ 216733420 w 2399"/>
              <a:gd name="T3" fmla="*/ 640119816 h 1589"/>
              <a:gd name="T4" fmla="*/ 315018667 w 2399"/>
              <a:gd name="T5" fmla="*/ 962699979 h 1589"/>
              <a:gd name="T6" fmla="*/ 415824863 w 2399"/>
              <a:gd name="T7" fmla="*/ 1257559022 h 1589"/>
              <a:gd name="T8" fmla="*/ 516631158 w 2399"/>
              <a:gd name="T9" fmla="*/ 1554937427 h 1589"/>
              <a:gd name="T10" fmla="*/ 614917992 w 2399"/>
              <a:gd name="T11" fmla="*/ 1829634032 h 1589"/>
              <a:gd name="T12" fmla="*/ 733364479 w 2399"/>
              <a:gd name="T13" fmla="*/ 2079130267 h 1589"/>
              <a:gd name="T14" fmla="*/ 831651313 w 2399"/>
              <a:gd name="T15" fmla="*/ 2147483647 h 1589"/>
              <a:gd name="T16" fmla="*/ 932457707 w 2399"/>
              <a:gd name="T17" fmla="*/ 2147483647 h 1589"/>
              <a:gd name="T18" fmla="*/ 1048384832 w 2399"/>
              <a:gd name="T19" fmla="*/ 2147483647 h 1589"/>
              <a:gd name="T20" fmla="*/ 1149191028 w 2399"/>
              <a:gd name="T21" fmla="*/ 2147483647 h 1589"/>
              <a:gd name="T22" fmla="*/ 1247476275 w 2399"/>
              <a:gd name="T23" fmla="*/ 2147483647 h 1589"/>
              <a:gd name="T24" fmla="*/ 1348282471 w 2399"/>
              <a:gd name="T25" fmla="*/ 2147483647 h 1589"/>
              <a:gd name="T26" fmla="*/ 1449088667 w 2399"/>
              <a:gd name="T27" fmla="*/ 2147483647 h 1589"/>
              <a:gd name="T28" fmla="*/ 1680943314 w 2399"/>
              <a:gd name="T29" fmla="*/ 2147483647 h 1589"/>
              <a:gd name="T30" fmla="*/ 1814512317 w 2399"/>
              <a:gd name="T31" fmla="*/ 2147483647 h 1589"/>
              <a:gd name="T32" fmla="*/ 1948079732 w 2399"/>
              <a:gd name="T33" fmla="*/ 2147483647 h 1589"/>
              <a:gd name="T34" fmla="*/ 2147483647 w 2399"/>
              <a:gd name="T35" fmla="*/ 2147483647 h 1589"/>
              <a:gd name="T36" fmla="*/ 2147483647 w 2399"/>
              <a:gd name="T37" fmla="*/ 2147483647 h 1589"/>
              <a:gd name="T38" fmla="*/ 2147483647 w 2399"/>
              <a:gd name="T39" fmla="*/ 2147483647 h 1589"/>
              <a:gd name="T40" fmla="*/ 2147483647 w 2399"/>
              <a:gd name="T41" fmla="*/ 2147483647 h 1589"/>
              <a:gd name="T42" fmla="*/ 2147483647 w 2399"/>
              <a:gd name="T43" fmla="*/ 2147483647 h 1589"/>
              <a:gd name="T44" fmla="*/ 2147483647 w 2399"/>
              <a:gd name="T45" fmla="*/ 2147483647 h 1589"/>
              <a:gd name="T46" fmla="*/ 2147483647 w 2399"/>
              <a:gd name="T47" fmla="*/ 2147483647 h 1589"/>
              <a:gd name="T48" fmla="*/ 2147483647 w 2399"/>
              <a:gd name="T49" fmla="*/ 2147483647 h 1589"/>
              <a:gd name="T50" fmla="*/ 2147483647 w 2399"/>
              <a:gd name="T51" fmla="*/ 2147483647 h 1589"/>
              <a:gd name="T52" fmla="*/ 2147483647 w 2399"/>
              <a:gd name="T53" fmla="*/ 2147483647 h 1589"/>
              <a:gd name="T54" fmla="*/ 2147483647 w 2399"/>
              <a:gd name="T55" fmla="*/ 2147483647 h 1589"/>
              <a:gd name="T56" fmla="*/ 2147483647 w 2399"/>
              <a:gd name="T57" fmla="*/ 2147483647 h 1589"/>
              <a:gd name="T58" fmla="*/ 2147483647 w 2399"/>
              <a:gd name="T59" fmla="*/ 2147483647 h 1589"/>
              <a:gd name="T60" fmla="*/ 2147483647 w 2399"/>
              <a:gd name="T61" fmla="*/ 2147483647 h 1589"/>
              <a:gd name="T62" fmla="*/ 2147483647 w 2399"/>
              <a:gd name="T63" fmla="*/ 2147483647 h 15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99"/>
              <a:gd name="T97" fmla="*/ 0 h 1589"/>
              <a:gd name="T98" fmla="*/ 2399 w 2399"/>
              <a:gd name="T99" fmla="*/ 1589 h 15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99" h="1589">
                <a:moveTo>
                  <a:pt x="0" y="0"/>
                </a:moveTo>
                <a:lnTo>
                  <a:pt x="86" y="254"/>
                </a:lnTo>
                <a:lnTo>
                  <a:pt x="125" y="382"/>
                </a:lnTo>
                <a:lnTo>
                  <a:pt x="165" y="499"/>
                </a:lnTo>
                <a:lnTo>
                  <a:pt x="205" y="617"/>
                </a:lnTo>
                <a:lnTo>
                  <a:pt x="244" y="726"/>
                </a:lnTo>
                <a:lnTo>
                  <a:pt x="291" y="825"/>
                </a:lnTo>
                <a:lnTo>
                  <a:pt x="330" y="914"/>
                </a:lnTo>
                <a:lnTo>
                  <a:pt x="370" y="994"/>
                </a:lnTo>
                <a:lnTo>
                  <a:pt x="416" y="1060"/>
                </a:lnTo>
                <a:lnTo>
                  <a:pt x="456" y="1121"/>
                </a:lnTo>
                <a:lnTo>
                  <a:pt x="495" y="1173"/>
                </a:lnTo>
                <a:lnTo>
                  <a:pt x="535" y="1220"/>
                </a:lnTo>
                <a:lnTo>
                  <a:pt x="575" y="1263"/>
                </a:lnTo>
                <a:lnTo>
                  <a:pt x="667" y="1343"/>
                </a:lnTo>
                <a:lnTo>
                  <a:pt x="720" y="1381"/>
                </a:lnTo>
                <a:lnTo>
                  <a:pt x="773" y="1414"/>
                </a:lnTo>
                <a:lnTo>
                  <a:pt x="885" y="1465"/>
                </a:lnTo>
                <a:lnTo>
                  <a:pt x="997" y="1503"/>
                </a:lnTo>
                <a:lnTo>
                  <a:pt x="1103" y="1536"/>
                </a:lnTo>
                <a:lnTo>
                  <a:pt x="1189" y="1564"/>
                </a:lnTo>
                <a:lnTo>
                  <a:pt x="1268" y="1583"/>
                </a:lnTo>
                <a:lnTo>
                  <a:pt x="1348" y="1588"/>
                </a:lnTo>
                <a:lnTo>
                  <a:pt x="1440" y="1583"/>
                </a:lnTo>
                <a:lnTo>
                  <a:pt x="1546" y="1564"/>
                </a:lnTo>
                <a:lnTo>
                  <a:pt x="1671" y="1536"/>
                </a:lnTo>
                <a:lnTo>
                  <a:pt x="1790" y="1494"/>
                </a:lnTo>
                <a:lnTo>
                  <a:pt x="1916" y="1442"/>
                </a:lnTo>
                <a:lnTo>
                  <a:pt x="2035" y="1381"/>
                </a:lnTo>
                <a:lnTo>
                  <a:pt x="2160" y="1315"/>
                </a:lnTo>
                <a:lnTo>
                  <a:pt x="2279" y="1234"/>
                </a:lnTo>
                <a:lnTo>
                  <a:pt x="2398" y="1154"/>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03" name="Rectangle 27"/>
          <p:cNvSpPr>
            <a:spLocks noChangeArrowheads="1"/>
          </p:cNvSpPr>
          <p:nvPr/>
        </p:nvSpPr>
        <p:spPr bwMode="auto">
          <a:xfrm>
            <a:off x="6537325" y="354488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ATC</a:t>
            </a:r>
          </a:p>
        </p:txBody>
      </p:sp>
      <p:sp>
        <p:nvSpPr>
          <p:cNvPr id="46104" name="Rectangle 28"/>
          <p:cNvSpPr>
            <a:spLocks noChangeArrowheads="1"/>
          </p:cNvSpPr>
          <p:nvPr/>
        </p:nvSpPr>
        <p:spPr bwMode="auto">
          <a:xfrm>
            <a:off x="5638800" y="15224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46105" name="Line 29"/>
          <p:cNvSpPr>
            <a:spLocks noChangeShapeType="1"/>
          </p:cNvSpPr>
          <p:nvPr/>
        </p:nvSpPr>
        <p:spPr bwMode="auto">
          <a:xfrm flipH="1">
            <a:off x="1984375" y="3351213"/>
            <a:ext cx="2435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106" name="Rectangle 30"/>
          <p:cNvSpPr>
            <a:spLocks noChangeArrowheads="1"/>
          </p:cNvSpPr>
          <p:nvPr/>
        </p:nvSpPr>
        <p:spPr bwMode="auto">
          <a:xfrm>
            <a:off x="4800600" y="54086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a:t>
            </a:r>
          </a:p>
        </p:txBody>
      </p:sp>
      <p:sp>
        <p:nvSpPr>
          <p:cNvPr id="46107" name="Rectangle 31"/>
          <p:cNvSpPr>
            <a:spLocks noChangeArrowheads="1"/>
          </p:cNvSpPr>
          <p:nvPr/>
        </p:nvSpPr>
        <p:spPr bwMode="auto">
          <a:xfrm>
            <a:off x="2057400" y="3656013"/>
            <a:ext cx="12557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Economic</a:t>
            </a:r>
          </a:p>
          <a:p>
            <a:r>
              <a:rPr lang="en-US" b="1"/>
              <a:t>profit</a:t>
            </a:r>
          </a:p>
        </p:txBody>
      </p:sp>
      <p:sp>
        <p:nvSpPr>
          <p:cNvPr id="46108" name="Rectangle 32"/>
          <p:cNvSpPr>
            <a:spLocks noChangeArrowheads="1"/>
          </p:cNvSpPr>
          <p:nvPr/>
        </p:nvSpPr>
        <p:spPr bwMode="auto">
          <a:xfrm>
            <a:off x="6096000" y="2365375"/>
            <a:ext cx="2744788" cy="835025"/>
          </a:xfrm>
          <a:prstGeom prst="rect">
            <a:avLst/>
          </a:prstGeom>
          <a:solidFill>
            <a:srgbClr val="99CCFF"/>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Profit = $12 mil.</a:t>
            </a:r>
          </a:p>
          <a:p>
            <a:r>
              <a:rPr lang="en-US" sz="2400"/>
              <a:t>($4000 x 3000 units)</a:t>
            </a:r>
          </a:p>
        </p:txBody>
      </p:sp>
      <p:sp>
        <p:nvSpPr>
          <p:cNvPr id="46109" name="Oval 33"/>
          <p:cNvSpPr>
            <a:spLocks noChangeArrowheads="1"/>
          </p:cNvSpPr>
          <p:nvPr/>
        </p:nvSpPr>
        <p:spPr bwMode="auto">
          <a:xfrm>
            <a:off x="4419600" y="43465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a:spcBef>
                <a:spcPct val="70000"/>
              </a:spcBef>
            </a:pPr>
            <a:r>
              <a:rPr lang="en-US" smtClean="0"/>
              <a:t>Non-tariff Barriers</a:t>
            </a:r>
          </a:p>
        </p:txBody>
      </p:sp>
      <p:sp>
        <p:nvSpPr>
          <p:cNvPr id="18435" name="Rectangle 1027"/>
          <p:cNvSpPr>
            <a:spLocks noGrp="1" noChangeArrowheads="1"/>
          </p:cNvSpPr>
          <p:nvPr>
            <p:ph type="body" idx="1"/>
          </p:nvPr>
        </p:nvSpPr>
        <p:spPr/>
        <p:txBody>
          <a:bodyPr/>
          <a:lstStyle/>
          <a:p>
            <a:r>
              <a:rPr lang="en-US" dirty="0" smtClean="0">
                <a:solidFill>
                  <a:schemeClr val="hlink"/>
                </a:solidFill>
              </a:rPr>
              <a:t>Quotas</a:t>
            </a:r>
            <a:r>
              <a:rPr lang="en-US" dirty="0" smtClean="0"/>
              <a:t> are a quantitative restriction on the import of a particular good</a:t>
            </a:r>
          </a:p>
          <a:p>
            <a:pPr lvl="1"/>
            <a:r>
              <a:rPr lang="en-US" dirty="0" smtClean="0">
                <a:solidFill>
                  <a:schemeClr val="hlink"/>
                </a:solidFill>
              </a:rPr>
              <a:t>Value quotas</a:t>
            </a:r>
            <a:r>
              <a:rPr lang="en-US" dirty="0" smtClean="0"/>
              <a:t> are less common</a:t>
            </a:r>
          </a:p>
          <a:p>
            <a:pPr lvl="1"/>
            <a:r>
              <a:rPr lang="en-US" dirty="0" smtClean="0"/>
              <a:t>Most quotas on manufactured goods long prohibited by GATT</a:t>
            </a:r>
          </a:p>
          <a:p>
            <a:r>
              <a:rPr lang="en-US" smtClean="0">
                <a:solidFill>
                  <a:schemeClr val="hlink"/>
                </a:solidFill>
              </a:rPr>
              <a:t>Embargo</a:t>
            </a:r>
            <a:r>
              <a:rPr lang="en-US" smtClean="0"/>
              <a:t> – quota equal to </a:t>
            </a:r>
            <a:r>
              <a:rPr lang="en-US" smtClean="0"/>
              <a:t>zero  </a:t>
            </a:r>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lIns="90488" tIns="44450" rIns="90488" bIns="44450"/>
          <a:lstStyle/>
          <a:p>
            <a:r>
              <a:rPr lang="en-US" smtClean="0"/>
              <a:t>Domestic Monopoly (in Autarky) </a:t>
            </a:r>
            <a:r>
              <a:rPr lang="en-US" sz="4000" smtClean="0"/>
              <a:t>in Comparative Disadvantage Good</a:t>
            </a:r>
          </a:p>
        </p:txBody>
      </p:sp>
      <p:sp>
        <p:nvSpPr>
          <p:cNvPr id="47107" name="Rectangle 3"/>
          <p:cNvSpPr>
            <a:spLocks noGrp="1" noChangeArrowheads="1"/>
          </p:cNvSpPr>
          <p:nvPr>
            <p:ph type="body" idx="1"/>
          </p:nvPr>
        </p:nvSpPr>
        <p:spPr>
          <a:xfrm>
            <a:off x="685800" y="1981200"/>
            <a:ext cx="7772400" cy="4419600"/>
          </a:xfrm>
          <a:noFill/>
        </p:spPr>
        <p:txBody>
          <a:bodyPr lIns="90488" tIns="44450" rIns="90488" bIns="44450"/>
          <a:lstStyle/>
          <a:p>
            <a:pPr>
              <a:lnSpc>
                <a:spcPct val="90000"/>
              </a:lnSpc>
              <a:spcBef>
                <a:spcPct val="70000"/>
              </a:spcBef>
            </a:pPr>
            <a:r>
              <a:rPr lang="en-US" sz="2800" smtClean="0"/>
              <a:t>Free trade would eliminate the monopoly</a:t>
            </a:r>
          </a:p>
          <a:p>
            <a:pPr lvl="1">
              <a:lnSpc>
                <a:spcPct val="90000"/>
              </a:lnSpc>
              <a:spcBef>
                <a:spcPct val="70000"/>
              </a:spcBef>
            </a:pPr>
            <a:r>
              <a:rPr lang="en-US" sz="2400" smtClean="0"/>
              <a:t>The sole domestic producer would now charge the world price</a:t>
            </a:r>
          </a:p>
          <a:p>
            <a:pPr>
              <a:lnSpc>
                <a:spcPct val="90000"/>
              </a:lnSpc>
              <a:spcBef>
                <a:spcPct val="70000"/>
              </a:spcBef>
            </a:pPr>
            <a:r>
              <a:rPr lang="en-US" sz="2800" smtClean="0"/>
              <a:t>Tariff could also eliminate the monopoly</a:t>
            </a:r>
          </a:p>
          <a:p>
            <a:pPr lvl="1">
              <a:lnSpc>
                <a:spcPct val="90000"/>
              </a:lnSpc>
              <a:spcBef>
                <a:spcPct val="70000"/>
              </a:spcBef>
            </a:pPr>
            <a:r>
              <a:rPr lang="en-US" sz="2400" smtClean="0"/>
              <a:t>The sole domestic producer would now charge the world price plus the tariff</a:t>
            </a:r>
          </a:p>
          <a:p>
            <a:pPr>
              <a:lnSpc>
                <a:spcPct val="90000"/>
              </a:lnSpc>
              <a:spcBef>
                <a:spcPct val="70000"/>
              </a:spcBef>
            </a:pPr>
            <a:r>
              <a:rPr lang="en-US" sz="2800" smtClean="0"/>
              <a:t>Quota preserves the monopolist’s power</a:t>
            </a:r>
          </a:p>
          <a:p>
            <a:pPr lvl="1">
              <a:lnSpc>
                <a:spcPct val="90000"/>
              </a:lnSpc>
              <a:spcBef>
                <a:spcPct val="70000"/>
              </a:spcBef>
            </a:pPr>
            <a:r>
              <a:rPr lang="en-US" sz="2400" smtClean="0"/>
              <a:t>But only over a part of the market</a:t>
            </a:r>
          </a:p>
          <a:p>
            <a:pPr>
              <a:lnSpc>
                <a:spcPct val="90000"/>
              </a:lnSpc>
              <a:spcBef>
                <a:spcPct val="70000"/>
              </a:spcBef>
            </a:pPr>
            <a:endParaRPr lang="en-US" sz="2800" smtClean="0"/>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3"/>
          <p:cNvSpPr>
            <a:spLocks noChangeShapeType="1"/>
          </p:cNvSpPr>
          <p:nvPr/>
        </p:nvSpPr>
        <p:spPr bwMode="auto">
          <a:xfrm>
            <a:off x="1984375" y="1982788"/>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1" name="Rectangle 4"/>
          <p:cNvSpPr>
            <a:spLocks noGrp="1" noChangeArrowheads="1"/>
          </p:cNvSpPr>
          <p:nvPr>
            <p:ph type="title"/>
          </p:nvPr>
        </p:nvSpPr>
        <p:spPr>
          <a:xfrm>
            <a:off x="685800" y="0"/>
            <a:ext cx="7772400" cy="1143000"/>
          </a:xfrm>
          <a:noFill/>
        </p:spPr>
        <p:txBody>
          <a:bodyPr/>
          <a:lstStyle/>
          <a:p>
            <a:r>
              <a:rPr lang="en-US" smtClean="0"/>
              <a:t>Monopoly Broken by Trade</a:t>
            </a:r>
            <a:br>
              <a:rPr lang="en-US" smtClean="0"/>
            </a:br>
            <a:r>
              <a:rPr lang="en-US" sz="3600" smtClean="0">
                <a:solidFill>
                  <a:srgbClr val="FF6600"/>
                </a:solidFill>
              </a:rPr>
              <a:t>imports = 1800 cars/year</a:t>
            </a:r>
            <a:endParaRPr lang="en-US" sz="3200" smtClean="0">
              <a:solidFill>
                <a:srgbClr val="FF6600"/>
              </a:solidFill>
            </a:endParaRPr>
          </a:p>
        </p:txBody>
      </p:sp>
      <p:sp>
        <p:nvSpPr>
          <p:cNvPr id="48132" name="Rectangle 5"/>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8133" name="Rectangle 6"/>
          <p:cNvSpPr>
            <a:spLocks noChangeArrowheads="1"/>
          </p:cNvSpPr>
          <p:nvPr/>
        </p:nvSpPr>
        <p:spPr bwMode="auto">
          <a:xfrm>
            <a:off x="1643063" y="5961063"/>
            <a:ext cx="4981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	1	2	</a:t>
            </a:r>
            <a:r>
              <a:rPr lang="en-US" sz="2400">
                <a:solidFill>
                  <a:srgbClr val="FF3300"/>
                </a:solidFill>
              </a:rPr>
              <a:t>3</a:t>
            </a:r>
            <a:r>
              <a:rPr lang="en-US" sz="2400"/>
              <a:t>	4	 5</a:t>
            </a:r>
          </a:p>
        </p:txBody>
      </p:sp>
      <p:sp>
        <p:nvSpPr>
          <p:cNvPr id="48134" name="Rectangle 8"/>
          <p:cNvSpPr>
            <a:spLocks noChangeArrowheads="1"/>
          </p:cNvSpPr>
          <p:nvPr/>
        </p:nvSpPr>
        <p:spPr bwMode="auto">
          <a:xfrm>
            <a:off x="1524000" y="31226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48135" name="Rectangle 9"/>
          <p:cNvSpPr>
            <a:spLocks noChangeArrowheads="1"/>
          </p:cNvSpPr>
          <p:nvPr/>
        </p:nvSpPr>
        <p:spPr bwMode="auto">
          <a:xfrm>
            <a:off x="1524000" y="17510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8136" name="Line 10"/>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7" name="Line 11"/>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48138" name="Group 12"/>
          <p:cNvGrpSpPr>
            <a:grpSpLocks/>
          </p:cNvGrpSpPr>
          <p:nvPr/>
        </p:nvGrpSpPr>
        <p:grpSpPr bwMode="auto">
          <a:xfrm>
            <a:off x="1909763" y="1598613"/>
            <a:ext cx="225425" cy="4340225"/>
            <a:chOff x="1203" y="1007"/>
            <a:chExt cx="142" cy="2734"/>
          </a:xfrm>
        </p:grpSpPr>
        <p:sp>
          <p:nvSpPr>
            <p:cNvPr id="48157" name="Line 13"/>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8" name="Line 14"/>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9" name="Line 15"/>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0" name="Line 16"/>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8139" name="Line 17"/>
          <p:cNvSpPr>
            <a:spLocks noChangeShapeType="1"/>
          </p:cNvSpPr>
          <p:nvPr/>
        </p:nvSpPr>
        <p:spPr bwMode="auto">
          <a:xfrm flipV="1">
            <a:off x="4495800" y="3429000"/>
            <a:ext cx="0" cy="25114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0" name="Line 18"/>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1" name="Rectangle 19"/>
          <p:cNvSpPr>
            <a:spLocks noChangeArrowheads="1"/>
          </p:cNvSpPr>
          <p:nvPr/>
        </p:nvSpPr>
        <p:spPr bwMode="auto">
          <a:xfrm>
            <a:off x="7086600" y="46466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48142" name="Oval 20"/>
          <p:cNvSpPr>
            <a:spLocks noChangeArrowheads="1"/>
          </p:cNvSpPr>
          <p:nvPr/>
        </p:nvSpPr>
        <p:spPr bwMode="auto">
          <a:xfrm>
            <a:off x="4421188" y="3276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8143" name="Oval 21"/>
          <p:cNvSpPr>
            <a:spLocks noChangeArrowheads="1"/>
          </p:cNvSpPr>
          <p:nvPr/>
        </p:nvSpPr>
        <p:spPr bwMode="auto">
          <a:xfrm>
            <a:off x="4421188" y="5181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8144" name="Freeform 22"/>
          <p:cNvSpPr>
            <a:spLocks/>
          </p:cNvSpPr>
          <p:nvPr/>
        </p:nvSpPr>
        <p:spPr bwMode="auto">
          <a:xfrm>
            <a:off x="2747963" y="1978025"/>
            <a:ext cx="3808412" cy="2522538"/>
          </a:xfrm>
          <a:custGeom>
            <a:avLst/>
            <a:gdLst>
              <a:gd name="T0" fmla="*/ 0 w 2399"/>
              <a:gd name="T1" fmla="*/ 0 h 1589"/>
              <a:gd name="T2" fmla="*/ 216733420 w 2399"/>
              <a:gd name="T3" fmla="*/ 640119816 h 1589"/>
              <a:gd name="T4" fmla="*/ 315018667 w 2399"/>
              <a:gd name="T5" fmla="*/ 962699979 h 1589"/>
              <a:gd name="T6" fmla="*/ 415824863 w 2399"/>
              <a:gd name="T7" fmla="*/ 1257559022 h 1589"/>
              <a:gd name="T8" fmla="*/ 516631158 w 2399"/>
              <a:gd name="T9" fmla="*/ 1554937427 h 1589"/>
              <a:gd name="T10" fmla="*/ 614917992 w 2399"/>
              <a:gd name="T11" fmla="*/ 1829634032 h 1589"/>
              <a:gd name="T12" fmla="*/ 733364479 w 2399"/>
              <a:gd name="T13" fmla="*/ 2079130267 h 1589"/>
              <a:gd name="T14" fmla="*/ 831651313 w 2399"/>
              <a:gd name="T15" fmla="*/ 2147483647 h 1589"/>
              <a:gd name="T16" fmla="*/ 932457707 w 2399"/>
              <a:gd name="T17" fmla="*/ 2147483647 h 1589"/>
              <a:gd name="T18" fmla="*/ 1048384832 w 2399"/>
              <a:gd name="T19" fmla="*/ 2147483647 h 1589"/>
              <a:gd name="T20" fmla="*/ 1149191028 w 2399"/>
              <a:gd name="T21" fmla="*/ 2147483647 h 1589"/>
              <a:gd name="T22" fmla="*/ 1247476275 w 2399"/>
              <a:gd name="T23" fmla="*/ 2147483647 h 1589"/>
              <a:gd name="T24" fmla="*/ 1348282471 w 2399"/>
              <a:gd name="T25" fmla="*/ 2147483647 h 1589"/>
              <a:gd name="T26" fmla="*/ 1449088667 w 2399"/>
              <a:gd name="T27" fmla="*/ 2147483647 h 1589"/>
              <a:gd name="T28" fmla="*/ 1680943314 w 2399"/>
              <a:gd name="T29" fmla="*/ 2147483647 h 1589"/>
              <a:gd name="T30" fmla="*/ 1814512317 w 2399"/>
              <a:gd name="T31" fmla="*/ 2147483647 h 1589"/>
              <a:gd name="T32" fmla="*/ 1948079732 w 2399"/>
              <a:gd name="T33" fmla="*/ 2147483647 h 1589"/>
              <a:gd name="T34" fmla="*/ 2147483647 w 2399"/>
              <a:gd name="T35" fmla="*/ 2147483647 h 1589"/>
              <a:gd name="T36" fmla="*/ 2147483647 w 2399"/>
              <a:gd name="T37" fmla="*/ 2147483647 h 1589"/>
              <a:gd name="T38" fmla="*/ 2147483647 w 2399"/>
              <a:gd name="T39" fmla="*/ 2147483647 h 1589"/>
              <a:gd name="T40" fmla="*/ 2147483647 w 2399"/>
              <a:gd name="T41" fmla="*/ 2147483647 h 1589"/>
              <a:gd name="T42" fmla="*/ 2147483647 w 2399"/>
              <a:gd name="T43" fmla="*/ 2147483647 h 1589"/>
              <a:gd name="T44" fmla="*/ 2147483647 w 2399"/>
              <a:gd name="T45" fmla="*/ 2147483647 h 1589"/>
              <a:gd name="T46" fmla="*/ 2147483647 w 2399"/>
              <a:gd name="T47" fmla="*/ 2147483647 h 1589"/>
              <a:gd name="T48" fmla="*/ 2147483647 w 2399"/>
              <a:gd name="T49" fmla="*/ 2147483647 h 1589"/>
              <a:gd name="T50" fmla="*/ 2147483647 w 2399"/>
              <a:gd name="T51" fmla="*/ 2147483647 h 1589"/>
              <a:gd name="T52" fmla="*/ 2147483647 w 2399"/>
              <a:gd name="T53" fmla="*/ 2147483647 h 1589"/>
              <a:gd name="T54" fmla="*/ 2147483647 w 2399"/>
              <a:gd name="T55" fmla="*/ 2147483647 h 1589"/>
              <a:gd name="T56" fmla="*/ 2147483647 w 2399"/>
              <a:gd name="T57" fmla="*/ 2147483647 h 1589"/>
              <a:gd name="T58" fmla="*/ 2147483647 w 2399"/>
              <a:gd name="T59" fmla="*/ 2147483647 h 1589"/>
              <a:gd name="T60" fmla="*/ 2147483647 w 2399"/>
              <a:gd name="T61" fmla="*/ 2147483647 h 1589"/>
              <a:gd name="T62" fmla="*/ 2147483647 w 2399"/>
              <a:gd name="T63" fmla="*/ 2147483647 h 15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99"/>
              <a:gd name="T97" fmla="*/ 0 h 1589"/>
              <a:gd name="T98" fmla="*/ 2399 w 2399"/>
              <a:gd name="T99" fmla="*/ 1589 h 15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99" h="1589">
                <a:moveTo>
                  <a:pt x="0" y="0"/>
                </a:moveTo>
                <a:lnTo>
                  <a:pt x="86" y="254"/>
                </a:lnTo>
                <a:lnTo>
                  <a:pt x="125" y="382"/>
                </a:lnTo>
                <a:lnTo>
                  <a:pt x="165" y="499"/>
                </a:lnTo>
                <a:lnTo>
                  <a:pt x="205" y="617"/>
                </a:lnTo>
                <a:lnTo>
                  <a:pt x="244" y="726"/>
                </a:lnTo>
                <a:lnTo>
                  <a:pt x="291" y="825"/>
                </a:lnTo>
                <a:lnTo>
                  <a:pt x="330" y="914"/>
                </a:lnTo>
                <a:lnTo>
                  <a:pt x="370" y="994"/>
                </a:lnTo>
                <a:lnTo>
                  <a:pt x="416" y="1060"/>
                </a:lnTo>
                <a:lnTo>
                  <a:pt x="456" y="1121"/>
                </a:lnTo>
                <a:lnTo>
                  <a:pt x="495" y="1173"/>
                </a:lnTo>
                <a:lnTo>
                  <a:pt x="535" y="1220"/>
                </a:lnTo>
                <a:lnTo>
                  <a:pt x="575" y="1263"/>
                </a:lnTo>
                <a:lnTo>
                  <a:pt x="667" y="1343"/>
                </a:lnTo>
                <a:lnTo>
                  <a:pt x="720" y="1381"/>
                </a:lnTo>
                <a:lnTo>
                  <a:pt x="773" y="1414"/>
                </a:lnTo>
                <a:lnTo>
                  <a:pt x="885" y="1465"/>
                </a:lnTo>
                <a:lnTo>
                  <a:pt x="997" y="1503"/>
                </a:lnTo>
                <a:lnTo>
                  <a:pt x="1103" y="1536"/>
                </a:lnTo>
                <a:lnTo>
                  <a:pt x="1189" y="1564"/>
                </a:lnTo>
                <a:lnTo>
                  <a:pt x="1268" y="1583"/>
                </a:lnTo>
                <a:lnTo>
                  <a:pt x="1348" y="1588"/>
                </a:lnTo>
                <a:lnTo>
                  <a:pt x="1440" y="1583"/>
                </a:lnTo>
                <a:lnTo>
                  <a:pt x="1546" y="1564"/>
                </a:lnTo>
                <a:lnTo>
                  <a:pt x="1671" y="1536"/>
                </a:lnTo>
                <a:lnTo>
                  <a:pt x="1790" y="1494"/>
                </a:lnTo>
                <a:lnTo>
                  <a:pt x="1916" y="1442"/>
                </a:lnTo>
                <a:lnTo>
                  <a:pt x="2035" y="1381"/>
                </a:lnTo>
                <a:lnTo>
                  <a:pt x="2160" y="1315"/>
                </a:lnTo>
                <a:lnTo>
                  <a:pt x="2279" y="1234"/>
                </a:lnTo>
                <a:lnTo>
                  <a:pt x="2398" y="1154"/>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45" name="Rectangle 23"/>
          <p:cNvSpPr>
            <a:spLocks noChangeArrowheads="1"/>
          </p:cNvSpPr>
          <p:nvPr/>
        </p:nvSpPr>
        <p:spPr bwMode="auto">
          <a:xfrm>
            <a:off x="6537325" y="354488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ATC</a:t>
            </a:r>
          </a:p>
        </p:txBody>
      </p:sp>
      <p:sp>
        <p:nvSpPr>
          <p:cNvPr id="48146" name="Rectangle 24"/>
          <p:cNvSpPr>
            <a:spLocks noChangeArrowheads="1"/>
          </p:cNvSpPr>
          <p:nvPr/>
        </p:nvSpPr>
        <p:spPr bwMode="auto">
          <a:xfrm>
            <a:off x="5638800" y="15224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48147" name="Rectangle 26"/>
          <p:cNvSpPr>
            <a:spLocks noChangeArrowheads="1"/>
          </p:cNvSpPr>
          <p:nvPr/>
        </p:nvSpPr>
        <p:spPr bwMode="auto">
          <a:xfrm>
            <a:off x="4648200" y="5181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a:t>
            </a:r>
          </a:p>
        </p:txBody>
      </p:sp>
      <p:sp>
        <p:nvSpPr>
          <p:cNvPr id="48148" name="Rectangle 27"/>
          <p:cNvSpPr>
            <a:spLocks noChangeArrowheads="1"/>
          </p:cNvSpPr>
          <p:nvPr/>
        </p:nvSpPr>
        <p:spPr bwMode="auto">
          <a:xfrm>
            <a:off x="6553200" y="4038600"/>
            <a:ext cx="2297113" cy="469900"/>
          </a:xfrm>
          <a:prstGeom prst="rect">
            <a:avLst/>
          </a:prstGeom>
          <a:solidFill>
            <a:srgbClr val="FF99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Econ. Profit = $0</a:t>
            </a:r>
          </a:p>
        </p:txBody>
      </p:sp>
      <p:sp>
        <p:nvSpPr>
          <p:cNvPr id="48149" name="Freeform 30"/>
          <p:cNvSpPr>
            <a:spLocks/>
          </p:cNvSpPr>
          <p:nvPr/>
        </p:nvSpPr>
        <p:spPr bwMode="auto">
          <a:xfrm>
            <a:off x="2976563" y="2052638"/>
            <a:ext cx="3044825" cy="3686175"/>
          </a:xfrm>
          <a:custGeom>
            <a:avLst/>
            <a:gdLst>
              <a:gd name="T0" fmla="*/ 0 w 1918"/>
              <a:gd name="T1" fmla="*/ 2147483647 h 2322"/>
              <a:gd name="T2" fmla="*/ 740925947 w 1918"/>
              <a:gd name="T3" fmla="*/ 2147483647 h 2322"/>
              <a:gd name="T4" fmla="*/ 1481851895 w 1918"/>
              <a:gd name="T5" fmla="*/ 2147483647 h 2322"/>
              <a:gd name="T6" fmla="*/ 1852315960 w 1918"/>
              <a:gd name="T7" fmla="*/ 2147483647 h 2322"/>
              <a:gd name="T8" fmla="*/ 2099291209 w 1918"/>
              <a:gd name="T9" fmla="*/ 2147483647 h 2322"/>
              <a:gd name="T10" fmla="*/ 2147483647 w 1918"/>
              <a:gd name="T11" fmla="*/ 2147483647 h 2322"/>
              <a:gd name="T12" fmla="*/ 2147483647 w 1918"/>
              <a:gd name="T13" fmla="*/ 2147483647 h 2322"/>
              <a:gd name="T14" fmla="*/ 2147483647 w 1918"/>
              <a:gd name="T15" fmla="*/ 2147483647 h 2322"/>
              <a:gd name="T16" fmla="*/ 2147483647 w 1918"/>
              <a:gd name="T17" fmla="*/ 2147483647 h 2322"/>
              <a:gd name="T18" fmla="*/ 2147483647 w 1918"/>
              <a:gd name="T19" fmla="*/ 2147483647 h 2322"/>
              <a:gd name="T20" fmla="*/ 2147483647 w 1918"/>
              <a:gd name="T21" fmla="*/ 2147483647 h 2322"/>
              <a:gd name="T22" fmla="*/ 2147483647 w 1918"/>
              <a:gd name="T23" fmla="*/ 2147483647 h 2322"/>
              <a:gd name="T24" fmla="*/ 2147483647 w 1918"/>
              <a:gd name="T25" fmla="*/ 2147483647 h 2322"/>
              <a:gd name="T26" fmla="*/ 2147483647 w 1918"/>
              <a:gd name="T27" fmla="*/ 2147483647 h 2322"/>
              <a:gd name="T28" fmla="*/ 2147483647 w 1918"/>
              <a:gd name="T29" fmla="*/ 2147483647 h 2322"/>
              <a:gd name="T30" fmla="*/ 2147483647 w 1918"/>
              <a:gd name="T31" fmla="*/ 2147483647 h 2322"/>
              <a:gd name="T32" fmla="*/ 2147483647 w 1918"/>
              <a:gd name="T33" fmla="*/ 2086689291 h 2322"/>
              <a:gd name="T34" fmla="*/ 2147483647 w 1918"/>
              <a:gd name="T35" fmla="*/ 1698585392 h 2322"/>
              <a:gd name="T36" fmla="*/ 2147483647 w 1918"/>
              <a:gd name="T37" fmla="*/ 1476811338 h 2322"/>
              <a:gd name="T38" fmla="*/ 2147483647 w 1918"/>
              <a:gd name="T39" fmla="*/ 1237395801 h 2322"/>
              <a:gd name="T40" fmla="*/ 2147483647 w 1918"/>
              <a:gd name="T41" fmla="*/ 745966135 h 2322"/>
              <a:gd name="T42" fmla="*/ 2147483647 w 1918"/>
              <a:gd name="T43" fmla="*/ 521671529 h 2322"/>
              <a:gd name="T44" fmla="*/ 2147483647 w 1918"/>
              <a:gd name="T45" fmla="*/ 312499343 h 2322"/>
              <a:gd name="T46" fmla="*/ 2147483647 w 1918"/>
              <a:gd name="T47" fmla="*/ 133567481 h 2322"/>
              <a:gd name="T48" fmla="*/ 2147483647 w 1918"/>
              <a:gd name="T49" fmla="*/ 0 h 23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18"/>
              <a:gd name="T76" fmla="*/ 0 h 2322"/>
              <a:gd name="T77" fmla="*/ 1918 w 1918"/>
              <a:gd name="T78" fmla="*/ 2322 h 232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18" h="2322">
                <a:moveTo>
                  <a:pt x="0" y="2322"/>
                </a:moveTo>
                <a:lnTo>
                  <a:pt x="294" y="2298"/>
                </a:lnTo>
                <a:lnTo>
                  <a:pt x="588" y="2237"/>
                </a:lnTo>
                <a:lnTo>
                  <a:pt x="735" y="2175"/>
                </a:lnTo>
                <a:lnTo>
                  <a:pt x="833" y="2114"/>
                </a:lnTo>
                <a:lnTo>
                  <a:pt x="895" y="2065"/>
                </a:lnTo>
                <a:lnTo>
                  <a:pt x="959" y="2017"/>
                </a:lnTo>
                <a:lnTo>
                  <a:pt x="1008" y="1946"/>
                </a:lnTo>
                <a:lnTo>
                  <a:pt x="1062" y="1869"/>
                </a:lnTo>
                <a:lnTo>
                  <a:pt x="1129" y="1775"/>
                </a:lnTo>
                <a:lnTo>
                  <a:pt x="1196" y="1680"/>
                </a:lnTo>
                <a:lnTo>
                  <a:pt x="1329" y="1479"/>
                </a:lnTo>
                <a:lnTo>
                  <a:pt x="1384" y="1384"/>
                </a:lnTo>
                <a:lnTo>
                  <a:pt x="1439" y="1296"/>
                </a:lnTo>
                <a:lnTo>
                  <a:pt x="1524" y="1136"/>
                </a:lnTo>
                <a:lnTo>
                  <a:pt x="1602" y="982"/>
                </a:lnTo>
                <a:lnTo>
                  <a:pt x="1663" y="828"/>
                </a:lnTo>
                <a:lnTo>
                  <a:pt x="1724" y="674"/>
                </a:lnTo>
                <a:lnTo>
                  <a:pt x="1754" y="586"/>
                </a:lnTo>
                <a:lnTo>
                  <a:pt x="1784" y="491"/>
                </a:lnTo>
                <a:lnTo>
                  <a:pt x="1839" y="296"/>
                </a:lnTo>
                <a:lnTo>
                  <a:pt x="1863" y="207"/>
                </a:lnTo>
                <a:lnTo>
                  <a:pt x="1888" y="124"/>
                </a:lnTo>
                <a:lnTo>
                  <a:pt x="1906" y="53"/>
                </a:lnTo>
                <a:lnTo>
                  <a:pt x="1918" y="0"/>
                </a:lnTo>
              </a:path>
            </a:pathLst>
          </a:custGeom>
          <a:noFill/>
          <a:ln w="50800" cap="rnd">
            <a:solidFill>
              <a:srgbClr val="FF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50" name="Line 32"/>
          <p:cNvSpPr>
            <a:spLocks noChangeShapeType="1"/>
          </p:cNvSpPr>
          <p:nvPr/>
        </p:nvSpPr>
        <p:spPr bwMode="auto">
          <a:xfrm flipV="1">
            <a:off x="5029200" y="4495800"/>
            <a:ext cx="0" cy="14446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1" name="Rectangle 38"/>
          <p:cNvSpPr>
            <a:spLocks noChangeArrowheads="1"/>
          </p:cNvSpPr>
          <p:nvPr/>
        </p:nvSpPr>
        <p:spPr bwMode="auto">
          <a:xfrm rot="-5400000">
            <a:off x="-1285081" y="1894681"/>
            <a:ext cx="34813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48152" name="Rectangle 39"/>
          <p:cNvSpPr>
            <a:spLocks noChangeArrowheads="1"/>
          </p:cNvSpPr>
          <p:nvPr/>
        </p:nvSpPr>
        <p:spPr bwMode="auto">
          <a:xfrm>
            <a:off x="3886200" y="6242050"/>
            <a:ext cx="3525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48153" name="Line 41"/>
          <p:cNvSpPr>
            <a:spLocks noChangeShapeType="1"/>
          </p:cNvSpPr>
          <p:nvPr/>
        </p:nvSpPr>
        <p:spPr bwMode="auto">
          <a:xfrm flipV="1">
            <a:off x="5029200" y="4495800"/>
            <a:ext cx="1524000" cy="0"/>
          </a:xfrm>
          <a:prstGeom prst="line">
            <a:avLst/>
          </a:prstGeom>
          <a:noFill/>
          <a:ln w="50800">
            <a:solidFill>
              <a:srgbClr val="FF66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4" name="Line 42"/>
          <p:cNvSpPr>
            <a:spLocks noChangeShapeType="1"/>
          </p:cNvSpPr>
          <p:nvPr/>
        </p:nvSpPr>
        <p:spPr bwMode="auto">
          <a:xfrm flipV="1">
            <a:off x="1981200" y="4495800"/>
            <a:ext cx="3048000" cy="0"/>
          </a:xfrm>
          <a:prstGeom prst="line">
            <a:avLst/>
          </a:prstGeom>
          <a:noFill/>
          <a:ln w="25400">
            <a:solidFill>
              <a:srgbClr val="FF00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5" name="Oval 43"/>
          <p:cNvSpPr>
            <a:spLocks noChangeArrowheads="1"/>
          </p:cNvSpPr>
          <p:nvPr/>
        </p:nvSpPr>
        <p:spPr bwMode="auto">
          <a:xfrm>
            <a:off x="4956175" y="44227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8156" name="Rectangle 45"/>
          <p:cNvSpPr>
            <a:spLocks noChangeArrowheads="1"/>
          </p:cNvSpPr>
          <p:nvPr/>
        </p:nvSpPr>
        <p:spPr bwMode="auto">
          <a:xfrm>
            <a:off x="304800" y="4330700"/>
            <a:ext cx="15843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solidFill>
                  <a:srgbClr val="FF3300"/>
                </a:solidFill>
              </a:rPr>
              <a:t>Pw+T = ATC</a:t>
            </a:r>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981200" y="3962400"/>
            <a:ext cx="2057400" cy="304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55" name="Line 3"/>
          <p:cNvSpPr>
            <a:spLocks noChangeShapeType="1"/>
          </p:cNvSpPr>
          <p:nvPr/>
        </p:nvSpPr>
        <p:spPr bwMode="auto">
          <a:xfrm flipH="1">
            <a:off x="1984375" y="4267200"/>
            <a:ext cx="2054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56" name="Line 5"/>
          <p:cNvSpPr>
            <a:spLocks noChangeShapeType="1"/>
          </p:cNvSpPr>
          <p:nvPr/>
        </p:nvSpPr>
        <p:spPr bwMode="auto">
          <a:xfrm>
            <a:off x="1984375" y="1982788"/>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57" name="Rectangle 6"/>
          <p:cNvSpPr>
            <a:spLocks noGrp="1" noChangeArrowheads="1"/>
          </p:cNvSpPr>
          <p:nvPr>
            <p:ph type="title"/>
          </p:nvPr>
        </p:nvSpPr>
        <p:spPr>
          <a:xfrm>
            <a:off x="685800" y="0"/>
            <a:ext cx="7772400" cy="1143000"/>
          </a:xfrm>
          <a:noFill/>
        </p:spPr>
        <p:txBody>
          <a:bodyPr/>
          <a:lstStyle/>
          <a:p>
            <a:r>
              <a:rPr lang="en-US" smtClean="0"/>
              <a:t>Monopoly Remains with Quota</a:t>
            </a:r>
            <a:br>
              <a:rPr lang="en-US" smtClean="0"/>
            </a:br>
            <a:r>
              <a:rPr lang="en-US" sz="3600" smtClean="0">
                <a:solidFill>
                  <a:srgbClr val="FF6600"/>
                </a:solidFill>
              </a:rPr>
              <a:t>quota = 1800 cars/year</a:t>
            </a:r>
            <a:endParaRPr lang="en-US" sz="3200" smtClean="0">
              <a:solidFill>
                <a:srgbClr val="FF6600"/>
              </a:solidFill>
            </a:endParaRPr>
          </a:p>
        </p:txBody>
      </p:sp>
      <p:sp>
        <p:nvSpPr>
          <p:cNvPr id="49158" name="Rectangle 7"/>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59" name="Rectangle 8"/>
          <p:cNvSpPr>
            <a:spLocks noChangeArrowheads="1"/>
          </p:cNvSpPr>
          <p:nvPr/>
        </p:nvSpPr>
        <p:spPr bwMode="auto">
          <a:xfrm>
            <a:off x="1643063" y="5961063"/>
            <a:ext cx="4981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	1	2	</a:t>
            </a:r>
            <a:r>
              <a:rPr lang="en-US" sz="2400">
                <a:solidFill>
                  <a:srgbClr val="FF3300"/>
                </a:solidFill>
              </a:rPr>
              <a:t>3</a:t>
            </a:r>
            <a:r>
              <a:rPr lang="en-US" sz="2400"/>
              <a:t>	4	 5</a:t>
            </a:r>
          </a:p>
        </p:txBody>
      </p:sp>
      <p:sp>
        <p:nvSpPr>
          <p:cNvPr id="49160" name="Rectangle 9"/>
          <p:cNvSpPr>
            <a:spLocks noChangeArrowheads="1"/>
          </p:cNvSpPr>
          <p:nvPr/>
        </p:nvSpPr>
        <p:spPr bwMode="auto">
          <a:xfrm>
            <a:off x="1524000" y="4038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11</a:t>
            </a:r>
          </a:p>
        </p:txBody>
      </p:sp>
      <p:sp>
        <p:nvSpPr>
          <p:cNvPr id="49161" name="Rectangle 10"/>
          <p:cNvSpPr>
            <a:spLocks noChangeArrowheads="1"/>
          </p:cNvSpPr>
          <p:nvPr/>
        </p:nvSpPr>
        <p:spPr bwMode="auto">
          <a:xfrm>
            <a:off x="1524000" y="31226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49162" name="Rectangle 11"/>
          <p:cNvSpPr>
            <a:spLocks noChangeArrowheads="1"/>
          </p:cNvSpPr>
          <p:nvPr/>
        </p:nvSpPr>
        <p:spPr bwMode="auto">
          <a:xfrm>
            <a:off x="1524000" y="17510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49163" name="Line 14"/>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4" name="Line 15"/>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49165" name="Group 16"/>
          <p:cNvGrpSpPr>
            <a:grpSpLocks/>
          </p:cNvGrpSpPr>
          <p:nvPr/>
        </p:nvGrpSpPr>
        <p:grpSpPr bwMode="auto">
          <a:xfrm>
            <a:off x="1909763" y="1598613"/>
            <a:ext cx="225425" cy="4340225"/>
            <a:chOff x="1203" y="1007"/>
            <a:chExt cx="142" cy="2734"/>
          </a:xfrm>
        </p:grpSpPr>
        <p:sp>
          <p:nvSpPr>
            <p:cNvPr id="49192" name="Line 17"/>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93" name="Line 18"/>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94" name="Line 19"/>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95" name="Line 20"/>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9166" name="Line 21"/>
          <p:cNvSpPr>
            <a:spLocks noChangeShapeType="1"/>
          </p:cNvSpPr>
          <p:nvPr/>
        </p:nvSpPr>
        <p:spPr bwMode="auto">
          <a:xfrm flipV="1">
            <a:off x="4495800" y="3429000"/>
            <a:ext cx="0" cy="25114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7" name="Line 22"/>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68" name="Rectangle 23"/>
          <p:cNvSpPr>
            <a:spLocks noChangeArrowheads="1"/>
          </p:cNvSpPr>
          <p:nvPr/>
        </p:nvSpPr>
        <p:spPr bwMode="auto">
          <a:xfrm>
            <a:off x="7086600" y="46466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49169" name="Oval 24"/>
          <p:cNvSpPr>
            <a:spLocks noChangeArrowheads="1"/>
          </p:cNvSpPr>
          <p:nvPr/>
        </p:nvSpPr>
        <p:spPr bwMode="auto">
          <a:xfrm>
            <a:off x="4421188" y="3276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70" name="Oval 25"/>
          <p:cNvSpPr>
            <a:spLocks noChangeArrowheads="1"/>
          </p:cNvSpPr>
          <p:nvPr/>
        </p:nvSpPr>
        <p:spPr bwMode="auto">
          <a:xfrm>
            <a:off x="4421188" y="5181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71" name="Freeform 26"/>
          <p:cNvSpPr>
            <a:spLocks/>
          </p:cNvSpPr>
          <p:nvPr/>
        </p:nvSpPr>
        <p:spPr bwMode="auto">
          <a:xfrm>
            <a:off x="2747963" y="1978025"/>
            <a:ext cx="3808412" cy="2522538"/>
          </a:xfrm>
          <a:custGeom>
            <a:avLst/>
            <a:gdLst>
              <a:gd name="T0" fmla="*/ 0 w 2399"/>
              <a:gd name="T1" fmla="*/ 0 h 1589"/>
              <a:gd name="T2" fmla="*/ 216733420 w 2399"/>
              <a:gd name="T3" fmla="*/ 640119816 h 1589"/>
              <a:gd name="T4" fmla="*/ 315018667 w 2399"/>
              <a:gd name="T5" fmla="*/ 962699979 h 1589"/>
              <a:gd name="T6" fmla="*/ 415824863 w 2399"/>
              <a:gd name="T7" fmla="*/ 1257559022 h 1589"/>
              <a:gd name="T8" fmla="*/ 516631158 w 2399"/>
              <a:gd name="T9" fmla="*/ 1554937427 h 1589"/>
              <a:gd name="T10" fmla="*/ 614917992 w 2399"/>
              <a:gd name="T11" fmla="*/ 1829634032 h 1589"/>
              <a:gd name="T12" fmla="*/ 733364479 w 2399"/>
              <a:gd name="T13" fmla="*/ 2079130267 h 1589"/>
              <a:gd name="T14" fmla="*/ 831651313 w 2399"/>
              <a:gd name="T15" fmla="*/ 2147483647 h 1589"/>
              <a:gd name="T16" fmla="*/ 932457707 w 2399"/>
              <a:gd name="T17" fmla="*/ 2147483647 h 1589"/>
              <a:gd name="T18" fmla="*/ 1048384832 w 2399"/>
              <a:gd name="T19" fmla="*/ 2147483647 h 1589"/>
              <a:gd name="T20" fmla="*/ 1149191028 w 2399"/>
              <a:gd name="T21" fmla="*/ 2147483647 h 1589"/>
              <a:gd name="T22" fmla="*/ 1247476275 w 2399"/>
              <a:gd name="T23" fmla="*/ 2147483647 h 1589"/>
              <a:gd name="T24" fmla="*/ 1348282471 w 2399"/>
              <a:gd name="T25" fmla="*/ 2147483647 h 1589"/>
              <a:gd name="T26" fmla="*/ 1449088667 w 2399"/>
              <a:gd name="T27" fmla="*/ 2147483647 h 1589"/>
              <a:gd name="T28" fmla="*/ 1680943314 w 2399"/>
              <a:gd name="T29" fmla="*/ 2147483647 h 1589"/>
              <a:gd name="T30" fmla="*/ 1814512317 w 2399"/>
              <a:gd name="T31" fmla="*/ 2147483647 h 1589"/>
              <a:gd name="T32" fmla="*/ 1948079732 w 2399"/>
              <a:gd name="T33" fmla="*/ 2147483647 h 1589"/>
              <a:gd name="T34" fmla="*/ 2147483647 w 2399"/>
              <a:gd name="T35" fmla="*/ 2147483647 h 1589"/>
              <a:gd name="T36" fmla="*/ 2147483647 w 2399"/>
              <a:gd name="T37" fmla="*/ 2147483647 h 1589"/>
              <a:gd name="T38" fmla="*/ 2147483647 w 2399"/>
              <a:gd name="T39" fmla="*/ 2147483647 h 1589"/>
              <a:gd name="T40" fmla="*/ 2147483647 w 2399"/>
              <a:gd name="T41" fmla="*/ 2147483647 h 1589"/>
              <a:gd name="T42" fmla="*/ 2147483647 w 2399"/>
              <a:gd name="T43" fmla="*/ 2147483647 h 1589"/>
              <a:gd name="T44" fmla="*/ 2147483647 w 2399"/>
              <a:gd name="T45" fmla="*/ 2147483647 h 1589"/>
              <a:gd name="T46" fmla="*/ 2147483647 w 2399"/>
              <a:gd name="T47" fmla="*/ 2147483647 h 1589"/>
              <a:gd name="T48" fmla="*/ 2147483647 w 2399"/>
              <a:gd name="T49" fmla="*/ 2147483647 h 1589"/>
              <a:gd name="T50" fmla="*/ 2147483647 w 2399"/>
              <a:gd name="T51" fmla="*/ 2147483647 h 1589"/>
              <a:gd name="T52" fmla="*/ 2147483647 w 2399"/>
              <a:gd name="T53" fmla="*/ 2147483647 h 1589"/>
              <a:gd name="T54" fmla="*/ 2147483647 w 2399"/>
              <a:gd name="T55" fmla="*/ 2147483647 h 1589"/>
              <a:gd name="T56" fmla="*/ 2147483647 w 2399"/>
              <a:gd name="T57" fmla="*/ 2147483647 h 1589"/>
              <a:gd name="T58" fmla="*/ 2147483647 w 2399"/>
              <a:gd name="T59" fmla="*/ 2147483647 h 1589"/>
              <a:gd name="T60" fmla="*/ 2147483647 w 2399"/>
              <a:gd name="T61" fmla="*/ 2147483647 h 1589"/>
              <a:gd name="T62" fmla="*/ 2147483647 w 2399"/>
              <a:gd name="T63" fmla="*/ 2147483647 h 15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99"/>
              <a:gd name="T97" fmla="*/ 0 h 1589"/>
              <a:gd name="T98" fmla="*/ 2399 w 2399"/>
              <a:gd name="T99" fmla="*/ 1589 h 15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99" h="1589">
                <a:moveTo>
                  <a:pt x="0" y="0"/>
                </a:moveTo>
                <a:lnTo>
                  <a:pt x="86" y="254"/>
                </a:lnTo>
                <a:lnTo>
                  <a:pt x="125" y="382"/>
                </a:lnTo>
                <a:lnTo>
                  <a:pt x="165" y="499"/>
                </a:lnTo>
                <a:lnTo>
                  <a:pt x="205" y="617"/>
                </a:lnTo>
                <a:lnTo>
                  <a:pt x="244" y="726"/>
                </a:lnTo>
                <a:lnTo>
                  <a:pt x="291" y="825"/>
                </a:lnTo>
                <a:lnTo>
                  <a:pt x="330" y="914"/>
                </a:lnTo>
                <a:lnTo>
                  <a:pt x="370" y="994"/>
                </a:lnTo>
                <a:lnTo>
                  <a:pt x="416" y="1060"/>
                </a:lnTo>
                <a:lnTo>
                  <a:pt x="456" y="1121"/>
                </a:lnTo>
                <a:lnTo>
                  <a:pt x="495" y="1173"/>
                </a:lnTo>
                <a:lnTo>
                  <a:pt x="535" y="1220"/>
                </a:lnTo>
                <a:lnTo>
                  <a:pt x="575" y="1263"/>
                </a:lnTo>
                <a:lnTo>
                  <a:pt x="667" y="1343"/>
                </a:lnTo>
                <a:lnTo>
                  <a:pt x="720" y="1381"/>
                </a:lnTo>
                <a:lnTo>
                  <a:pt x="773" y="1414"/>
                </a:lnTo>
                <a:lnTo>
                  <a:pt x="885" y="1465"/>
                </a:lnTo>
                <a:lnTo>
                  <a:pt x="997" y="1503"/>
                </a:lnTo>
                <a:lnTo>
                  <a:pt x="1103" y="1536"/>
                </a:lnTo>
                <a:lnTo>
                  <a:pt x="1189" y="1564"/>
                </a:lnTo>
                <a:lnTo>
                  <a:pt x="1268" y="1583"/>
                </a:lnTo>
                <a:lnTo>
                  <a:pt x="1348" y="1588"/>
                </a:lnTo>
                <a:lnTo>
                  <a:pt x="1440" y="1583"/>
                </a:lnTo>
                <a:lnTo>
                  <a:pt x="1546" y="1564"/>
                </a:lnTo>
                <a:lnTo>
                  <a:pt x="1671" y="1536"/>
                </a:lnTo>
                <a:lnTo>
                  <a:pt x="1790" y="1494"/>
                </a:lnTo>
                <a:lnTo>
                  <a:pt x="1916" y="1442"/>
                </a:lnTo>
                <a:lnTo>
                  <a:pt x="2035" y="1381"/>
                </a:lnTo>
                <a:lnTo>
                  <a:pt x="2160" y="1315"/>
                </a:lnTo>
                <a:lnTo>
                  <a:pt x="2279" y="1234"/>
                </a:lnTo>
                <a:lnTo>
                  <a:pt x="2398" y="1154"/>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72" name="Rectangle 27"/>
          <p:cNvSpPr>
            <a:spLocks noChangeArrowheads="1"/>
          </p:cNvSpPr>
          <p:nvPr/>
        </p:nvSpPr>
        <p:spPr bwMode="auto">
          <a:xfrm>
            <a:off x="6537325" y="354488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ATC</a:t>
            </a:r>
          </a:p>
        </p:txBody>
      </p:sp>
      <p:sp>
        <p:nvSpPr>
          <p:cNvPr id="49173" name="Rectangle 28"/>
          <p:cNvSpPr>
            <a:spLocks noChangeArrowheads="1"/>
          </p:cNvSpPr>
          <p:nvPr/>
        </p:nvSpPr>
        <p:spPr bwMode="auto">
          <a:xfrm>
            <a:off x="5638800" y="15224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49174" name="Line 29"/>
          <p:cNvSpPr>
            <a:spLocks noChangeShapeType="1"/>
          </p:cNvSpPr>
          <p:nvPr/>
        </p:nvSpPr>
        <p:spPr bwMode="auto">
          <a:xfrm flipH="1">
            <a:off x="1984375" y="3962400"/>
            <a:ext cx="2054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5" name="Rectangle 30"/>
          <p:cNvSpPr>
            <a:spLocks noChangeArrowheads="1"/>
          </p:cNvSpPr>
          <p:nvPr/>
        </p:nvSpPr>
        <p:spPr bwMode="auto">
          <a:xfrm>
            <a:off x="4648200" y="5181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a:t>
            </a:r>
          </a:p>
        </p:txBody>
      </p:sp>
      <p:sp>
        <p:nvSpPr>
          <p:cNvPr id="49176" name="Rectangle 31"/>
          <p:cNvSpPr>
            <a:spLocks noChangeArrowheads="1"/>
          </p:cNvSpPr>
          <p:nvPr/>
        </p:nvSpPr>
        <p:spPr bwMode="auto">
          <a:xfrm>
            <a:off x="2057400" y="3886200"/>
            <a:ext cx="803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profit</a:t>
            </a:r>
          </a:p>
        </p:txBody>
      </p:sp>
      <p:sp>
        <p:nvSpPr>
          <p:cNvPr id="49177" name="Rectangle 32"/>
          <p:cNvSpPr>
            <a:spLocks noChangeArrowheads="1"/>
          </p:cNvSpPr>
          <p:nvPr/>
        </p:nvSpPr>
        <p:spPr bwMode="auto">
          <a:xfrm>
            <a:off x="5943600" y="2209800"/>
            <a:ext cx="2795588" cy="835025"/>
          </a:xfrm>
          <a:prstGeom prst="rect">
            <a:avLst/>
          </a:prstGeom>
          <a:solidFill>
            <a:srgbClr val="99CCFF"/>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Profit = $2.5 mil.</a:t>
            </a:r>
          </a:p>
          <a:p>
            <a:r>
              <a:rPr lang="en-US" sz="2400"/>
              <a:t>($1,000 x 2,500 cars)</a:t>
            </a:r>
          </a:p>
        </p:txBody>
      </p:sp>
      <p:sp>
        <p:nvSpPr>
          <p:cNvPr id="49178" name="Line 33"/>
          <p:cNvSpPr>
            <a:spLocks noChangeShapeType="1"/>
          </p:cNvSpPr>
          <p:nvPr/>
        </p:nvSpPr>
        <p:spPr bwMode="auto">
          <a:xfrm>
            <a:off x="1981200" y="2819400"/>
            <a:ext cx="5026025" cy="2740025"/>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79" name="Rectangle 34"/>
          <p:cNvSpPr>
            <a:spLocks noChangeArrowheads="1"/>
          </p:cNvSpPr>
          <p:nvPr/>
        </p:nvSpPr>
        <p:spPr bwMode="auto">
          <a:xfrm>
            <a:off x="7010400" y="5257800"/>
            <a:ext cx="1335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 - quota</a:t>
            </a:r>
          </a:p>
        </p:txBody>
      </p:sp>
      <p:sp>
        <p:nvSpPr>
          <p:cNvPr id="49180" name="Freeform 35"/>
          <p:cNvSpPr>
            <a:spLocks/>
          </p:cNvSpPr>
          <p:nvPr/>
        </p:nvSpPr>
        <p:spPr bwMode="auto">
          <a:xfrm>
            <a:off x="2976563" y="2052638"/>
            <a:ext cx="3044825" cy="3686175"/>
          </a:xfrm>
          <a:custGeom>
            <a:avLst/>
            <a:gdLst>
              <a:gd name="T0" fmla="*/ 0 w 1918"/>
              <a:gd name="T1" fmla="*/ 2147483647 h 2322"/>
              <a:gd name="T2" fmla="*/ 740925947 w 1918"/>
              <a:gd name="T3" fmla="*/ 2147483647 h 2322"/>
              <a:gd name="T4" fmla="*/ 1481851895 w 1918"/>
              <a:gd name="T5" fmla="*/ 2147483647 h 2322"/>
              <a:gd name="T6" fmla="*/ 1852315960 w 1918"/>
              <a:gd name="T7" fmla="*/ 2147483647 h 2322"/>
              <a:gd name="T8" fmla="*/ 2099291209 w 1918"/>
              <a:gd name="T9" fmla="*/ 2147483647 h 2322"/>
              <a:gd name="T10" fmla="*/ 2147483647 w 1918"/>
              <a:gd name="T11" fmla="*/ 2147483647 h 2322"/>
              <a:gd name="T12" fmla="*/ 2147483647 w 1918"/>
              <a:gd name="T13" fmla="*/ 2147483647 h 2322"/>
              <a:gd name="T14" fmla="*/ 2147483647 w 1918"/>
              <a:gd name="T15" fmla="*/ 2147483647 h 2322"/>
              <a:gd name="T16" fmla="*/ 2147483647 w 1918"/>
              <a:gd name="T17" fmla="*/ 2147483647 h 2322"/>
              <a:gd name="T18" fmla="*/ 2147483647 w 1918"/>
              <a:gd name="T19" fmla="*/ 2147483647 h 2322"/>
              <a:gd name="T20" fmla="*/ 2147483647 w 1918"/>
              <a:gd name="T21" fmla="*/ 2147483647 h 2322"/>
              <a:gd name="T22" fmla="*/ 2147483647 w 1918"/>
              <a:gd name="T23" fmla="*/ 2147483647 h 2322"/>
              <a:gd name="T24" fmla="*/ 2147483647 w 1918"/>
              <a:gd name="T25" fmla="*/ 2147483647 h 2322"/>
              <a:gd name="T26" fmla="*/ 2147483647 w 1918"/>
              <a:gd name="T27" fmla="*/ 2147483647 h 2322"/>
              <a:gd name="T28" fmla="*/ 2147483647 w 1918"/>
              <a:gd name="T29" fmla="*/ 2147483647 h 2322"/>
              <a:gd name="T30" fmla="*/ 2147483647 w 1918"/>
              <a:gd name="T31" fmla="*/ 2147483647 h 2322"/>
              <a:gd name="T32" fmla="*/ 2147483647 w 1918"/>
              <a:gd name="T33" fmla="*/ 2086689291 h 2322"/>
              <a:gd name="T34" fmla="*/ 2147483647 w 1918"/>
              <a:gd name="T35" fmla="*/ 1698585392 h 2322"/>
              <a:gd name="T36" fmla="*/ 2147483647 w 1918"/>
              <a:gd name="T37" fmla="*/ 1476811338 h 2322"/>
              <a:gd name="T38" fmla="*/ 2147483647 w 1918"/>
              <a:gd name="T39" fmla="*/ 1237395801 h 2322"/>
              <a:gd name="T40" fmla="*/ 2147483647 w 1918"/>
              <a:gd name="T41" fmla="*/ 745966135 h 2322"/>
              <a:gd name="T42" fmla="*/ 2147483647 w 1918"/>
              <a:gd name="T43" fmla="*/ 521671529 h 2322"/>
              <a:gd name="T44" fmla="*/ 2147483647 w 1918"/>
              <a:gd name="T45" fmla="*/ 312499343 h 2322"/>
              <a:gd name="T46" fmla="*/ 2147483647 w 1918"/>
              <a:gd name="T47" fmla="*/ 133567481 h 2322"/>
              <a:gd name="T48" fmla="*/ 2147483647 w 1918"/>
              <a:gd name="T49" fmla="*/ 0 h 23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18"/>
              <a:gd name="T76" fmla="*/ 0 h 2322"/>
              <a:gd name="T77" fmla="*/ 1918 w 1918"/>
              <a:gd name="T78" fmla="*/ 2322 h 232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18" h="2322">
                <a:moveTo>
                  <a:pt x="0" y="2322"/>
                </a:moveTo>
                <a:lnTo>
                  <a:pt x="294" y="2298"/>
                </a:lnTo>
                <a:lnTo>
                  <a:pt x="588" y="2237"/>
                </a:lnTo>
                <a:lnTo>
                  <a:pt x="735" y="2175"/>
                </a:lnTo>
                <a:lnTo>
                  <a:pt x="833" y="2114"/>
                </a:lnTo>
                <a:lnTo>
                  <a:pt x="895" y="2065"/>
                </a:lnTo>
                <a:lnTo>
                  <a:pt x="959" y="2017"/>
                </a:lnTo>
                <a:lnTo>
                  <a:pt x="1008" y="1946"/>
                </a:lnTo>
                <a:lnTo>
                  <a:pt x="1062" y="1869"/>
                </a:lnTo>
                <a:lnTo>
                  <a:pt x="1129" y="1775"/>
                </a:lnTo>
                <a:lnTo>
                  <a:pt x="1196" y="1680"/>
                </a:lnTo>
                <a:lnTo>
                  <a:pt x="1329" y="1479"/>
                </a:lnTo>
                <a:lnTo>
                  <a:pt x="1384" y="1384"/>
                </a:lnTo>
                <a:lnTo>
                  <a:pt x="1439" y="1296"/>
                </a:lnTo>
                <a:lnTo>
                  <a:pt x="1524" y="1136"/>
                </a:lnTo>
                <a:lnTo>
                  <a:pt x="1602" y="982"/>
                </a:lnTo>
                <a:lnTo>
                  <a:pt x="1663" y="828"/>
                </a:lnTo>
                <a:lnTo>
                  <a:pt x="1724" y="674"/>
                </a:lnTo>
                <a:lnTo>
                  <a:pt x="1754" y="586"/>
                </a:lnTo>
                <a:lnTo>
                  <a:pt x="1784" y="491"/>
                </a:lnTo>
                <a:lnTo>
                  <a:pt x="1839" y="296"/>
                </a:lnTo>
                <a:lnTo>
                  <a:pt x="1863" y="207"/>
                </a:lnTo>
                <a:lnTo>
                  <a:pt x="1888" y="124"/>
                </a:lnTo>
                <a:lnTo>
                  <a:pt x="1906" y="53"/>
                </a:lnTo>
                <a:lnTo>
                  <a:pt x="1918" y="0"/>
                </a:lnTo>
              </a:path>
            </a:pathLst>
          </a:custGeom>
          <a:noFill/>
          <a:ln w="50800" cap="rnd">
            <a:solidFill>
              <a:srgbClr val="FF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1" name="Line 36"/>
          <p:cNvSpPr>
            <a:spLocks noChangeShapeType="1"/>
          </p:cNvSpPr>
          <p:nvPr/>
        </p:nvSpPr>
        <p:spPr bwMode="auto">
          <a:xfrm>
            <a:off x="1981200" y="2822575"/>
            <a:ext cx="2362200" cy="31210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82" name="Line 37"/>
          <p:cNvSpPr>
            <a:spLocks noChangeShapeType="1"/>
          </p:cNvSpPr>
          <p:nvPr/>
        </p:nvSpPr>
        <p:spPr bwMode="auto">
          <a:xfrm flipV="1">
            <a:off x="4038600" y="3962400"/>
            <a:ext cx="0" cy="1978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83" name="Rectangle 38"/>
          <p:cNvSpPr>
            <a:spLocks noChangeArrowheads="1"/>
          </p:cNvSpPr>
          <p:nvPr/>
        </p:nvSpPr>
        <p:spPr bwMode="auto">
          <a:xfrm>
            <a:off x="4267200" y="5486400"/>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 with quota</a:t>
            </a:r>
          </a:p>
        </p:txBody>
      </p:sp>
      <p:sp>
        <p:nvSpPr>
          <p:cNvPr id="49184" name="Oval 39"/>
          <p:cNvSpPr>
            <a:spLocks noChangeArrowheads="1"/>
          </p:cNvSpPr>
          <p:nvPr/>
        </p:nvSpPr>
        <p:spPr bwMode="auto">
          <a:xfrm>
            <a:off x="3962400" y="38893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85" name="Oval 40"/>
          <p:cNvSpPr>
            <a:spLocks noChangeArrowheads="1"/>
          </p:cNvSpPr>
          <p:nvPr/>
        </p:nvSpPr>
        <p:spPr bwMode="auto">
          <a:xfrm>
            <a:off x="3962400" y="54895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86" name="Oval 41"/>
          <p:cNvSpPr>
            <a:spLocks noChangeArrowheads="1"/>
          </p:cNvSpPr>
          <p:nvPr/>
        </p:nvSpPr>
        <p:spPr bwMode="auto">
          <a:xfrm>
            <a:off x="3962400" y="41941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49187" name="Line 42"/>
          <p:cNvSpPr>
            <a:spLocks noChangeShapeType="1"/>
          </p:cNvSpPr>
          <p:nvPr/>
        </p:nvSpPr>
        <p:spPr bwMode="auto">
          <a:xfrm flipV="1">
            <a:off x="2743200" y="3200400"/>
            <a:ext cx="0" cy="2743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88" name="Rectangle 43"/>
          <p:cNvSpPr>
            <a:spLocks noChangeArrowheads="1"/>
          </p:cNvSpPr>
          <p:nvPr/>
        </p:nvSpPr>
        <p:spPr bwMode="auto">
          <a:xfrm rot="-5400000">
            <a:off x="-748506"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49189" name="Rectangle 44"/>
          <p:cNvSpPr>
            <a:spLocks noChangeArrowheads="1"/>
          </p:cNvSpPr>
          <p:nvPr/>
        </p:nvSpPr>
        <p:spPr bwMode="auto">
          <a:xfrm>
            <a:off x="3886200" y="6242050"/>
            <a:ext cx="3525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49190" name="Line 45"/>
          <p:cNvSpPr>
            <a:spLocks noChangeShapeType="1"/>
          </p:cNvSpPr>
          <p:nvPr/>
        </p:nvSpPr>
        <p:spPr bwMode="auto">
          <a:xfrm flipV="1">
            <a:off x="2743200" y="3200400"/>
            <a:ext cx="1524000" cy="0"/>
          </a:xfrm>
          <a:prstGeom prst="line">
            <a:avLst/>
          </a:prstGeom>
          <a:noFill/>
          <a:ln w="50800">
            <a:solidFill>
              <a:srgbClr val="FF66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49191" name="Rectangle 46"/>
          <p:cNvSpPr>
            <a:spLocks noChangeArrowheads="1"/>
          </p:cNvSpPr>
          <p:nvPr/>
        </p:nvSpPr>
        <p:spPr bwMode="auto">
          <a:xfrm>
            <a:off x="1524000" y="3733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12</a:t>
            </a:r>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3"/>
          <p:cNvSpPr>
            <a:spLocks noChangeShapeType="1"/>
          </p:cNvSpPr>
          <p:nvPr/>
        </p:nvSpPr>
        <p:spPr bwMode="auto">
          <a:xfrm flipH="1">
            <a:off x="1984375" y="4267200"/>
            <a:ext cx="2054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79" name="Line 4"/>
          <p:cNvSpPr>
            <a:spLocks noChangeShapeType="1"/>
          </p:cNvSpPr>
          <p:nvPr/>
        </p:nvSpPr>
        <p:spPr bwMode="auto">
          <a:xfrm>
            <a:off x="1984375" y="1982788"/>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0" name="Rectangle 5"/>
          <p:cNvSpPr>
            <a:spLocks noGrp="1" noChangeArrowheads="1"/>
          </p:cNvSpPr>
          <p:nvPr>
            <p:ph type="title"/>
          </p:nvPr>
        </p:nvSpPr>
        <p:spPr>
          <a:xfrm>
            <a:off x="685800" y="0"/>
            <a:ext cx="7772400" cy="1143000"/>
          </a:xfrm>
          <a:noFill/>
        </p:spPr>
        <p:txBody>
          <a:bodyPr/>
          <a:lstStyle/>
          <a:p>
            <a:r>
              <a:rPr lang="en-US" smtClean="0"/>
              <a:t>Tariff and Quota Compared</a:t>
            </a:r>
            <a:br>
              <a:rPr lang="en-US" smtClean="0"/>
            </a:br>
            <a:r>
              <a:rPr lang="en-US" sz="3600" smtClean="0"/>
              <a:t>under Imperfect Competition</a:t>
            </a:r>
            <a:endParaRPr lang="en-US" sz="2400" smtClean="0">
              <a:solidFill>
                <a:srgbClr val="FF6600"/>
              </a:solidFill>
            </a:endParaRPr>
          </a:p>
        </p:txBody>
      </p:sp>
      <p:sp>
        <p:nvSpPr>
          <p:cNvPr id="50181" name="Rectangle 6"/>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182" name="Rectangle 7"/>
          <p:cNvSpPr>
            <a:spLocks noChangeArrowheads="1"/>
          </p:cNvSpPr>
          <p:nvPr/>
        </p:nvSpPr>
        <p:spPr bwMode="auto">
          <a:xfrm>
            <a:off x="1643063" y="5961063"/>
            <a:ext cx="4981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	1	2	</a:t>
            </a:r>
            <a:r>
              <a:rPr lang="en-US" sz="2400">
                <a:solidFill>
                  <a:srgbClr val="FF3300"/>
                </a:solidFill>
              </a:rPr>
              <a:t>3</a:t>
            </a:r>
            <a:r>
              <a:rPr lang="en-US" sz="2400"/>
              <a:t>	4	 5</a:t>
            </a:r>
          </a:p>
        </p:txBody>
      </p:sp>
      <p:sp>
        <p:nvSpPr>
          <p:cNvPr id="50183" name="Rectangle 8"/>
          <p:cNvSpPr>
            <a:spLocks noChangeArrowheads="1"/>
          </p:cNvSpPr>
          <p:nvPr/>
        </p:nvSpPr>
        <p:spPr bwMode="auto">
          <a:xfrm>
            <a:off x="1049338" y="4406900"/>
            <a:ext cx="9318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solidFill>
                  <a:srgbClr val="FF3300"/>
                </a:solidFill>
              </a:rPr>
              <a:t>Pw + T</a:t>
            </a:r>
          </a:p>
        </p:txBody>
      </p:sp>
      <p:sp>
        <p:nvSpPr>
          <p:cNvPr id="50184" name="Rectangle 9"/>
          <p:cNvSpPr>
            <a:spLocks noChangeArrowheads="1"/>
          </p:cNvSpPr>
          <p:nvPr/>
        </p:nvSpPr>
        <p:spPr bwMode="auto">
          <a:xfrm>
            <a:off x="1524000" y="31226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14</a:t>
            </a:r>
          </a:p>
        </p:txBody>
      </p:sp>
      <p:sp>
        <p:nvSpPr>
          <p:cNvPr id="50185" name="Rectangle 10"/>
          <p:cNvSpPr>
            <a:spLocks noChangeArrowheads="1"/>
          </p:cNvSpPr>
          <p:nvPr/>
        </p:nvSpPr>
        <p:spPr bwMode="auto">
          <a:xfrm>
            <a:off x="1524000" y="1751013"/>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50186" name="Line 11"/>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12"/>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50188" name="Group 13"/>
          <p:cNvGrpSpPr>
            <a:grpSpLocks/>
          </p:cNvGrpSpPr>
          <p:nvPr/>
        </p:nvGrpSpPr>
        <p:grpSpPr bwMode="auto">
          <a:xfrm>
            <a:off x="1909763" y="1598613"/>
            <a:ext cx="225425" cy="4340225"/>
            <a:chOff x="1203" y="1007"/>
            <a:chExt cx="142" cy="2734"/>
          </a:xfrm>
        </p:grpSpPr>
        <p:sp>
          <p:nvSpPr>
            <p:cNvPr id="50218" name="Line 14"/>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9" name="Line 15"/>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20" name="Line 16"/>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21" name="Line 17"/>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0189" name="Line 18"/>
          <p:cNvSpPr>
            <a:spLocks noChangeShapeType="1"/>
          </p:cNvSpPr>
          <p:nvPr/>
        </p:nvSpPr>
        <p:spPr bwMode="auto">
          <a:xfrm flipV="1">
            <a:off x="4495800" y="3429000"/>
            <a:ext cx="0" cy="25114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0" name="Line 19"/>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1" name="Rectangle 20"/>
          <p:cNvSpPr>
            <a:spLocks noChangeArrowheads="1"/>
          </p:cNvSpPr>
          <p:nvPr/>
        </p:nvSpPr>
        <p:spPr bwMode="auto">
          <a:xfrm>
            <a:off x="7086600" y="46466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50192" name="Oval 21"/>
          <p:cNvSpPr>
            <a:spLocks noChangeArrowheads="1"/>
          </p:cNvSpPr>
          <p:nvPr/>
        </p:nvSpPr>
        <p:spPr bwMode="auto">
          <a:xfrm>
            <a:off x="4421188" y="3276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193" name="Oval 22"/>
          <p:cNvSpPr>
            <a:spLocks noChangeArrowheads="1"/>
          </p:cNvSpPr>
          <p:nvPr/>
        </p:nvSpPr>
        <p:spPr bwMode="auto">
          <a:xfrm>
            <a:off x="4421188" y="51816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194" name="Freeform 23"/>
          <p:cNvSpPr>
            <a:spLocks/>
          </p:cNvSpPr>
          <p:nvPr/>
        </p:nvSpPr>
        <p:spPr bwMode="auto">
          <a:xfrm>
            <a:off x="2747963" y="1978025"/>
            <a:ext cx="3808412" cy="2522538"/>
          </a:xfrm>
          <a:custGeom>
            <a:avLst/>
            <a:gdLst>
              <a:gd name="T0" fmla="*/ 0 w 2399"/>
              <a:gd name="T1" fmla="*/ 0 h 1589"/>
              <a:gd name="T2" fmla="*/ 216733420 w 2399"/>
              <a:gd name="T3" fmla="*/ 640119816 h 1589"/>
              <a:gd name="T4" fmla="*/ 315018667 w 2399"/>
              <a:gd name="T5" fmla="*/ 962699979 h 1589"/>
              <a:gd name="T6" fmla="*/ 415824863 w 2399"/>
              <a:gd name="T7" fmla="*/ 1257559022 h 1589"/>
              <a:gd name="T8" fmla="*/ 516631158 w 2399"/>
              <a:gd name="T9" fmla="*/ 1554937427 h 1589"/>
              <a:gd name="T10" fmla="*/ 614917992 w 2399"/>
              <a:gd name="T11" fmla="*/ 1829634032 h 1589"/>
              <a:gd name="T12" fmla="*/ 733364479 w 2399"/>
              <a:gd name="T13" fmla="*/ 2079130267 h 1589"/>
              <a:gd name="T14" fmla="*/ 831651313 w 2399"/>
              <a:gd name="T15" fmla="*/ 2147483647 h 1589"/>
              <a:gd name="T16" fmla="*/ 932457707 w 2399"/>
              <a:gd name="T17" fmla="*/ 2147483647 h 1589"/>
              <a:gd name="T18" fmla="*/ 1048384832 w 2399"/>
              <a:gd name="T19" fmla="*/ 2147483647 h 1589"/>
              <a:gd name="T20" fmla="*/ 1149191028 w 2399"/>
              <a:gd name="T21" fmla="*/ 2147483647 h 1589"/>
              <a:gd name="T22" fmla="*/ 1247476275 w 2399"/>
              <a:gd name="T23" fmla="*/ 2147483647 h 1589"/>
              <a:gd name="T24" fmla="*/ 1348282471 w 2399"/>
              <a:gd name="T25" fmla="*/ 2147483647 h 1589"/>
              <a:gd name="T26" fmla="*/ 1449088667 w 2399"/>
              <a:gd name="T27" fmla="*/ 2147483647 h 1589"/>
              <a:gd name="T28" fmla="*/ 1680943314 w 2399"/>
              <a:gd name="T29" fmla="*/ 2147483647 h 1589"/>
              <a:gd name="T30" fmla="*/ 1814512317 w 2399"/>
              <a:gd name="T31" fmla="*/ 2147483647 h 1589"/>
              <a:gd name="T32" fmla="*/ 1948079732 w 2399"/>
              <a:gd name="T33" fmla="*/ 2147483647 h 1589"/>
              <a:gd name="T34" fmla="*/ 2147483647 w 2399"/>
              <a:gd name="T35" fmla="*/ 2147483647 h 1589"/>
              <a:gd name="T36" fmla="*/ 2147483647 w 2399"/>
              <a:gd name="T37" fmla="*/ 2147483647 h 1589"/>
              <a:gd name="T38" fmla="*/ 2147483647 w 2399"/>
              <a:gd name="T39" fmla="*/ 2147483647 h 1589"/>
              <a:gd name="T40" fmla="*/ 2147483647 w 2399"/>
              <a:gd name="T41" fmla="*/ 2147483647 h 1589"/>
              <a:gd name="T42" fmla="*/ 2147483647 w 2399"/>
              <a:gd name="T43" fmla="*/ 2147483647 h 1589"/>
              <a:gd name="T44" fmla="*/ 2147483647 w 2399"/>
              <a:gd name="T45" fmla="*/ 2147483647 h 1589"/>
              <a:gd name="T46" fmla="*/ 2147483647 w 2399"/>
              <a:gd name="T47" fmla="*/ 2147483647 h 1589"/>
              <a:gd name="T48" fmla="*/ 2147483647 w 2399"/>
              <a:gd name="T49" fmla="*/ 2147483647 h 1589"/>
              <a:gd name="T50" fmla="*/ 2147483647 w 2399"/>
              <a:gd name="T51" fmla="*/ 2147483647 h 1589"/>
              <a:gd name="T52" fmla="*/ 2147483647 w 2399"/>
              <a:gd name="T53" fmla="*/ 2147483647 h 1589"/>
              <a:gd name="T54" fmla="*/ 2147483647 w 2399"/>
              <a:gd name="T55" fmla="*/ 2147483647 h 1589"/>
              <a:gd name="T56" fmla="*/ 2147483647 w 2399"/>
              <a:gd name="T57" fmla="*/ 2147483647 h 1589"/>
              <a:gd name="T58" fmla="*/ 2147483647 w 2399"/>
              <a:gd name="T59" fmla="*/ 2147483647 h 1589"/>
              <a:gd name="T60" fmla="*/ 2147483647 w 2399"/>
              <a:gd name="T61" fmla="*/ 2147483647 h 1589"/>
              <a:gd name="T62" fmla="*/ 2147483647 w 2399"/>
              <a:gd name="T63" fmla="*/ 2147483647 h 15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99"/>
              <a:gd name="T97" fmla="*/ 0 h 1589"/>
              <a:gd name="T98" fmla="*/ 2399 w 2399"/>
              <a:gd name="T99" fmla="*/ 1589 h 15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99" h="1589">
                <a:moveTo>
                  <a:pt x="0" y="0"/>
                </a:moveTo>
                <a:lnTo>
                  <a:pt x="86" y="254"/>
                </a:lnTo>
                <a:lnTo>
                  <a:pt x="125" y="382"/>
                </a:lnTo>
                <a:lnTo>
                  <a:pt x="165" y="499"/>
                </a:lnTo>
                <a:lnTo>
                  <a:pt x="205" y="617"/>
                </a:lnTo>
                <a:lnTo>
                  <a:pt x="244" y="726"/>
                </a:lnTo>
                <a:lnTo>
                  <a:pt x="291" y="825"/>
                </a:lnTo>
                <a:lnTo>
                  <a:pt x="330" y="914"/>
                </a:lnTo>
                <a:lnTo>
                  <a:pt x="370" y="994"/>
                </a:lnTo>
                <a:lnTo>
                  <a:pt x="416" y="1060"/>
                </a:lnTo>
                <a:lnTo>
                  <a:pt x="456" y="1121"/>
                </a:lnTo>
                <a:lnTo>
                  <a:pt x="495" y="1173"/>
                </a:lnTo>
                <a:lnTo>
                  <a:pt x="535" y="1220"/>
                </a:lnTo>
                <a:lnTo>
                  <a:pt x="575" y="1263"/>
                </a:lnTo>
                <a:lnTo>
                  <a:pt x="667" y="1343"/>
                </a:lnTo>
                <a:lnTo>
                  <a:pt x="720" y="1381"/>
                </a:lnTo>
                <a:lnTo>
                  <a:pt x="773" y="1414"/>
                </a:lnTo>
                <a:lnTo>
                  <a:pt x="885" y="1465"/>
                </a:lnTo>
                <a:lnTo>
                  <a:pt x="997" y="1503"/>
                </a:lnTo>
                <a:lnTo>
                  <a:pt x="1103" y="1536"/>
                </a:lnTo>
                <a:lnTo>
                  <a:pt x="1189" y="1564"/>
                </a:lnTo>
                <a:lnTo>
                  <a:pt x="1268" y="1583"/>
                </a:lnTo>
                <a:lnTo>
                  <a:pt x="1348" y="1588"/>
                </a:lnTo>
                <a:lnTo>
                  <a:pt x="1440" y="1583"/>
                </a:lnTo>
                <a:lnTo>
                  <a:pt x="1546" y="1564"/>
                </a:lnTo>
                <a:lnTo>
                  <a:pt x="1671" y="1536"/>
                </a:lnTo>
                <a:lnTo>
                  <a:pt x="1790" y="1494"/>
                </a:lnTo>
                <a:lnTo>
                  <a:pt x="1916" y="1442"/>
                </a:lnTo>
                <a:lnTo>
                  <a:pt x="2035" y="1381"/>
                </a:lnTo>
                <a:lnTo>
                  <a:pt x="2160" y="1315"/>
                </a:lnTo>
                <a:lnTo>
                  <a:pt x="2279" y="1234"/>
                </a:lnTo>
                <a:lnTo>
                  <a:pt x="2398" y="1154"/>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95" name="Rectangle 24"/>
          <p:cNvSpPr>
            <a:spLocks noChangeArrowheads="1"/>
          </p:cNvSpPr>
          <p:nvPr/>
        </p:nvSpPr>
        <p:spPr bwMode="auto">
          <a:xfrm>
            <a:off x="6537325" y="354488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ATC</a:t>
            </a:r>
          </a:p>
        </p:txBody>
      </p:sp>
      <p:sp>
        <p:nvSpPr>
          <p:cNvPr id="50196" name="Rectangle 25"/>
          <p:cNvSpPr>
            <a:spLocks noChangeArrowheads="1"/>
          </p:cNvSpPr>
          <p:nvPr/>
        </p:nvSpPr>
        <p:spPr bwMode="auto">
          <a:xfrm>
            <a:off x="5638800" y="1522413"/>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50197" name="Line 26"/>
          <p:cNvSpPr>
            <a:spLocks noChangeShapeType="1"/>
          </p:cNvSpPr>
          <p:nvPr/>
        </p:nvSpPr>
        <p:spPr bwMode="auto">
          <a:xfrm flipH="1">
            <a:off x="1984375" y="3962400"/>
            <a:ext cx="2054225"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8" name="Rectangle 27"/>
          <p:cNvSpPr>
            <a:spLocks noChangeArrowheads="1"/>
          </p:cNvSpPr>
          <p:nvPr/>
        </p:nvSpPr>
        <p:spPr bwMode="auto">
          <a:xfrm>
            <a:off x="4648200" y="51816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a:t>
            </a:r>
          </a:p>
        </p:txBody>
      </p:sp>
      <p:sp>
        <p:nvSpPr>
          <p:cNvPr id="50199" name="Rectangle 29"/>
          <p:cNvSpPr>
            <a:spLocks noChangeArrowheads="1"/>
          </p:cNvSpPr>
          <p:nvPr/>
        </p:nvSpPr>
        <p:spPr bwMode="auto">
          <a:xfrm>
            <a:off x="6248400" y="2057400"/>
            <a:ext cx="2743200" cy="1200150"/>
          </a:xfrm>
          <a:prstGeom prst="rect">
            <a:avLst/>
          </a:prstGeom>
          <a:solidFill>
            <a:srgbClr val="FF9999"/>
          </a:solidFill>
          <a:ln w="12700">
            <a:solidFill>
              <a:schemeClr val="tx1"/>
            </a:solidFill>
            <a:miter lim="800000"/>
            <a:headEnd/>
            <a:tailEnd/>
          </a:ln>
        </p:spPr>
        <p:txBody>
          <a:bodyPr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Quota protection lowers welfare more than the tariff</a:t>
            </a:r>
          </a:p>
        </p:txBody>
      </p:sp>
      <p:sp>
        <p:nvSpPr>
          <p:cNvPr id="50200" name="Line 30"/>
          <p:cNvSpPr>
            <a:spLocks noChangeShapeType="1"/>
          </p:cNvSpPr>
          <p:nvPr/>
        </p:nvSpPr>
        <p:spPr bwMode="auto">
          <a:xfrm>
            <a:off x="1981200" y="2819400"/>
            <a:ext cx="5026025" cy="2740025"/>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1" name="Rectangle 31"/>
          <p:cNvSpPr>
            <a:spLocks noChangeArrowheads="1"/>
          </p:cNvSpPr>
          <p:nvPr/>
        </p:nvSpPr>
        <p:spPr bwMode="auto">
          <a:xfrm>
            <a:off x="7010400" y="5257800"/>
            <a:ext cx="1335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 - quota</a:t>
            </a:r>
          </a:p>
        </p:txBody>
      </p:sp>
      <p:sp>
        <p:nvSpPr>
          <p:cNvPr id="50202" name="Freeform 32"/>
          <p:cNvSpPr>
            <a:spLocks/>
          </p:cNvSpPr>
          <p:nvPr/>
        </p:nvSpPr>
        <p:spPr bwMode="auto">
          <a:xfrm>
            <a:off x="2976563" y="2052638"/>
            <a:ext cx="3044825" cy="3686175"/>
          </a:xfrm>
          <a:custGeom>
            <a:avLst/>
            <a:gdLst>
              <a:gd name="T0" fmla="*/ 0 w 1918"/>
              <a:gd name="T1" fmla="*/ 2147483647 h 2322"/>
              <a:gd name="T2" fmla="*/ 740925947 w 1918"/>
              <a:gd name="T3" fmla="*/ 2147483647 h 2322"/>
              <a:gd name="T4" fmla="*/ 1481851895 w 1918"/>
              <a:gd name="T5" fmla="*/ 2147483647 h 2322"/>
              <a:gd name="T6" fmla="*/ 1852315960 w 1918"/>
              <a:gd name="T7" fmla="*/ 2147483647 h 2322"/>
              <a:gd name="T8" fmla="*/ 2099291209 w 1918"/>
              <a:gd name="T9" fmla="*/ 2147483647 h 2322"/>
              <a:gd name="T10" fmla="*/ 2147483647 w 1918"/>
              <a:gd name="T11" fmla="*/ 2147483647 h 2322"/>
              <a:gd name="T12" fmla="*/ 2147483647 w 1918"/>
              <a:gd name="T13" fmla="*/ 2147483647 h 2322"/>
              <a:gd name="T14" fmla="*/ 2147483647 w 1918"/>
              <a:gd name="T15" fmla="*/ 2147483647 h 2322"/>
              <a:gd name="T16" fmla="*/ 2147483647 w 1918"/>
              <a:gd name="T17" fmla="*/ 2147483647 h 2322"/>
              <a:gd name="T18" fmla="*/ 2147483647 w 1918"/>
              <a:gd name="T19" fmla="*/ 2147483647 h 2322"/>
              <a:gd name="T20" fmla="*/ 2147483647 w 1918"/>
              <a:gd name="T21" fmla="*/ 2147483647 h 2322"/>
              <a:gd name="T22" fmla="*/ 2147483647 w 1918"/>
              <a:gd name="T23" fmla="*/ 2147483647 h 2322"/>
              <a:gd name="T24" fmla="*/ 2147483647 w 1918"/>
              <a:gd name="T25" fmla="*/ 2147483647 h 2322"/>
              <a:gd name="T26" fmla="*/ 2147483647 w 1918"/>
              <a:gd name="T27" fmla="*/ 2147483647 h 2322"/>
              <a:gd name="T28" fmla="*/ 2147483647 w 1918"/>
              <a:gd name="T29" fmla="*/ 2147483647 h 2322"/>
              <a:gd name="T30" fmla="*/ 2147483647 w 1918"/>
              <a:gd name="T31" fmla="*/ 2147483647 h 2322"/>
              <a:gd name="T32" fmla="*/ 2147483647 w 1918"/>
              <a:gd name="T33" fmla="*/ 2086689291 h 2322"/>
              <a:gd name="T34" fmla="*/ 2147483647 w 1918"/>
              <a:gd name="T35" fmla="*/ 1698585392 h 2322"/>
              <a:gd name="T36" fmla="*/ 2147483647 w 1918"/>
              <a:gd name="T37" fmla="*/ 1476811338 h 2322"/>
              <a:gd name="T38" fmla="*/ 2147483647 w 1918"/>
              <a:gd name="T39" fmla="*/ 1237395801 h 2322"/>
              <a:gd name="T40" fmla="*/ 2147483647 w 1918"/>
              <a:gd name="T41" fmla="*/ 745966135 h 2322"/>
              <a:gd name="T42" fmla="*/ 2147483647 w 1918"/>
              <a:gd name="T43" fmla="*/ 521671529 h 2322"/>
              <a:gd name="T44" fmla="*/ 2147483647 w 1918"/>
              <a:gd name="T45" fmla="*/ 312499343 h 2322"/>
              <a:gd name="T46" fmla="*/ 2147483647 w 1918"/>
              <a:gd name="T47" fmla="*/ 133567481 h 2322"/>
              <a:gd name="T48" fmla="*/ 2147483647 w 1918"/>
              <a:gd name="T49" fmla="*/ 0 h 23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18"/>
              <a:gd name="T76" fmla="*/ 0 h 2322"/>
              <a:gd name="T77" fmla="*/ 1918 w 1918"/>
              <a:gd name="T78" fmla="*/ 2322 h 232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18" h="2322">
                <a:moveTo>
                  <a:pt x="0" y="2322"/>
                </a:moveTo>
                <a:lnTo>
                  <a:pt x="294" y="2298"/>
                </a:lnTo>
                <a:lnTo>
                  <a:pt x="588" y="2237"/>
                </a:lnTo>
                <a:lnTo>
                  <a:pt x="735" y="2175"/>
                </a:lnTo>
                <a:lnTo>
                  <a:pt x="833" y="2114"/>
                </a:lnTo>
                <a:lnTo>
                  <a:pt x="895" y="2065"/>
                </a:lnTo>
                <a:lnTo>
                  <a:pt x="959" y="2017"/>
                </a:lnTo>
                <a:lnTo>
                  <a:pt x="1008" y="1946"/>
                </a:lnTo>
                <a:lnTo>
                  <a:pt x="1062" y="1869"/>
                </a:lnTo>
                <a:lnTo>
                  <a:pt x="1129" y="1775"/>
                </a:lnTo>
                <a:lnTo>
                  <a:pt x="1196" y="1680"/>
                </a:lnTo>
                <a:lnTo>
                  <a:pt x="1329" y="1479"/>
                </a:lnTo>
                <a:lnTo>
                  <a:pt x="1384" y="1384"/>
                </a:lnTo>
                <a:lnTo>
                  <a:pt x="1439" y="1296"/>
                </a:lnTo>
                <a:lnTo>
                  <a:pt x="1524" y="1136"/>
                </a:lnTo>
                <a:lnTo>
                  <a:pt x="1602" y="982"/>
                </a:lnTo>
                <a:lnTo>
                  <a:pt x="1663" y="828"/>
                </a:lnTo>
                <a:lnTo>
                  <a:pt x="1724" y="674"/>
                </a:lnTo>
                <a:lnTo>
                  <a:pt x="1754" y="586"/>
                </a:lnTo>
                <a:lnTo>
                  <a:pt x="1784" y="491"/>
                </a:lnTo>
                <a:lnTo>
                  <a:pt x="1839" y="296"/>
                </a:lnTo>
                <a:lnTo>
                  <a:pt x="1863" y="207"/>
                </a:lnTo>
                <a:lnTo>
                  <a:pt x="1888" y="124"/>
                </a:lnTo>
                <a:lnTo>
                  <a:pt x="1906" y="53"/>
                </a:lnTo>
                <a:lnTo>
                  <a:pt x="1918" y="0"/>
                </a:lnTo>
              </a:path>
            </a:pathLst>
          </a:custGeom>
          <a:noFill/>
          <a:ln w="50800" cap="rnd">
            <a:solidFill>
              <a:srgbClr val="FF33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03" name="Line 33"/>
          <p:cNvSpPr>
            <a:spLocks noChangeShapeType="1"/>
          </p:cNvSpPr>
          <p:nvPr/>
        </p:nvSpPr>
        <p:spPr bwMode="auto">
          <a:xfrm>
            <a:off x="1981200" y="2822575"/>
            <a:ext cx="2362200" cy="31210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4" name="Line 34"/>
          <p:cNvSpPr>
            <a:spLocks noChangeShapeType="1"/>
          </p:cNvSpPr>
          <p:nvPr/>
        </p:nvSpPr>
        <p:spPr bwMode="auto">
          <a:xfrm flipV="1">
            <a:off x="4038600" y="3962400"/>
            <a:ext cx="0" cy="1978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5" name="Rectangle 35"/>
          <p:cNvSpPr>
            <a:spLocks noChangeArrowheads="1"/>
          </p:cNvSpPr>
          <p:nvPr/>
        </p:nvSpPr>
        <p:spPr bwMode="auto">
          <a:xfrm>
            <a:off x="4267200" y="5486400"/>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 with quota</a:t>
            </a:r>
          </a:p>
        </p:txBody>
      </p:sp>
      <p:sp>
        <p:nvSpPr>
          <p:cNvPr id="50206" name="Oval 36"/>
          <p:cNvSpPr>
            <a:spLocks noChangeArrowheads="1"/>
          </p:cNvSpPr>
          <p:nvPr/>
        </p:nvSpPr>
        <p:spPr bwMode="auto">
          <a:xfrm>
            <a:off x="3962400" y="38893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207" name="Oval 37"/>
          <p:cNvSpPr>
            <a:spLocks noChangeArrowheads="1"/>
          </p:cNvSpPr>
          <p:nvPr/>
        </p:nvSpPr>
        <p:spPr bwMode="auto">
          <a:xfrm>
            <a:off x="3962400" y="54895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208" name="Oval 38"/>
          <p:cNvSpPr>
            <a:spLocks noChangeArrowheads="1"/>
          </p:cNvSpPr>
          <p:nvPr/>
        </p:nvSpPr>
        <p:spPr bwMode="auto">
          <a:xfrm>
            <a:off x="3962400" y="41941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209" name="Line 39"/>
          <p:cNvSpPr>
            <a:spLocks noChangeShapeType="1"/>
          </p:cNvSpPr>
          <p:nvPr/>
        </p:nvSpPr>
        <p:spPr bwMode="auto">
          <a:xfrm flipV="1">
            <a:off x="2743200" y="3200400"/>
            <a:ext cx="0" cy="2743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0" name="Rectangle 40"/>
          <p:cNvSpPr>
            <a:spLocks noChangeArrowheads="1"/>
          </p:cNvSpPr>
          <p:nvPr/>
        </p:nvSpPr>
        <p:spPr bwMode="auto">
          <a:xfrm rot="-5400000">
            <a:off x="-1285081"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50211" name="Rectangle 41"/>
          <p:cNvSpPr>
            <a:spLocks noChangeArrowheads="1"/>
          </p:cNvSpPr>
          <p:nvPr/>
        </p:nvSpPr>
        <p:spPr bwMode="auto">
          <a:xfrm>
            <a:off x="3886200" y="6242050"/>
            <a:ext cx="3525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50212" name="Line 42"/>
          <p:cNvSpPr>
            <a:spLocks noChangeShapeType="1"/>
          </p:cNvSpPr>
          <p:nvPr/>
        </p:nvSpPr>
        <p:spPr bwMode="auto">
          <a:xfrm flipV="1">
            <a:off x="2743200" y="3200400"/>
            <a:ext cx="1524000" cy="0"/>
          </a:xfrm>
          <a:prstGeom prst="line">
            <a:avLst/>
          </a:prstGeom>
          <a:noFill/>
          <a:ln w="50800">
            <a:solidFill>
              <a:srgbClr val="FF66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3" name="Line 43"/>
          <p:cNvSpPr>
            <a:spLocks noChangeShapeType="1"/>
          </p:cNvSpPr>
          <p:nvPr/>
        </p:nvSpPr>
        <p:spPr bwMode="auto">
          <a:xfrm flipV="1">
            <a:off x="5029200" y="4495800"/>
            <a:ext cx="1524000" cy="0"/>
          </a:xfrm>
          <a:prstGeom prst="line">
            <a:avLst/>
          </a:prstGeom>
          <a:noFill/>
          <a:ln w="50800">
            <a:solidFill>
              <a:srgbClr val="FF66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4" name="Line 44"/>
          <p:cNvSpPr>
            <a:spLocks noChangeShapeType="1"/>
          </p:cNvSpPr>
          <p:nvPr/>
        </p:nvSpPr>
        <p:spPr bwMode="auto">
          <a:xfrm flipV="1">
            <a:off x="1981200" y="4495800"/>
            <a:ext cx="3048000" cy="0"/>
          </a:xfrm>
          <a:prstGeom prst="line">
            <a:avLst/>
          </a:prstGeom>
          <a:noFill/>
          <a:ln w="25400">
            <a:solidFill>
              <a:srgbClr val="FF0000"/>
            </a:solidFill>
            <a:prstDash val="sysDot"/>
            <a:round/>
            <a:headEnd type="stealth"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5" name="Oval 45"/>
          <p:cNvSpPr>
            <a:spLocks noChangeArrowheads="1"/>
          </p:cNvSpPr>
          <p:nvPr/>
        </p:nvSpPr>
        <p:spPr bwMode="auto">
          <a:xfrm>
            <a:off x="4956175" y="44227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0216" name="Rectangle 46"/>
          <p:cNvSpPr>
            <a:spLocks noChangeArrowheads="1"/>
          </p:cNvSpPr>
          <p:nvPr/>
        </p:nvSpPr>
        <p:spPr bwMode="auto">
          <a:xfrm>
            <a:off x="1095375" y="3657600"/>
            <a:ext cx="885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solidFill>
                  <a:srgbClr val="FF3300"/>
                </a:solidFill>
              </a:rPr>
              <a:t>Pquota</a:t>
            </a:r>
          </a:p>
        </p:txBody>
      </p:sp>
      <p:sp>
        <p:nvSpPr>
          <p:cNvPr id="50217" name="Rectangle 47"/>
          <p:cNvSpPr>
            <a:spLocks noChangeArrowheads="1"/>
          </p:cNvSpPr>
          <p:nvPr/>
        </p:nvSpPr>
        <p:spPr bwMode="auto">
          <a:xfrm>
            <a:off x="1214438" y="4114800"/>
            <a:ext cx="6905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solidFill>
                  <a:srgbClr val="FF3300"/>
                </a:solidFill>
              </a:rPr>
              <a:t>ATC</a:t>
            </a:r>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Line 3"/>
          <p:cNvSpPr>
            <a:spLocks noChangeShapeType="1"/>
          </p:cNvSpPr>
          <p:nvPr/>
        </p:nvSpPr>
        <p:spPr bwMode="auto">
          <a:xfrm flipH="1">
            <a:off x="1981200" y="3581400"/>
            <a:ext cx="28956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3" name="Line 10"/>
          <p:cNvSpPr>
            <a:spLocks noChangeShapeType="1"/>
          </p:cNvSpPr>
          <p:nvPr/>
        </p:nvSpPr>
        <p:spPr bwMode="auto">
          <a:xfrm>
            <a:off x="1981200" y="2514600"/>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4" name="Line 11"/>
          <p:cNvSpPr>
            <a:spLocks noChangeShapeType="1"/>
          </p:cNvSpPr>
          <p:nvPr/>
        </p:nvSpPr>
        <p:spPr bwMode="auto">
          <a:xfrm>
            <a:off x="1984375" y="2517775"/>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5" name="Line 12"/>
          <p:cNvSpPr>
            <a:spLocks noChangeShapeType="1"/>
          </p:cNvSpPr>
          <p:nvPr/>
        </p:nvSpPr>
        <p:spPr bwMode="auto">
          <a:xfrm flipH="1" flipV="1">
            <a:off x="1984375" y="4418013"/>
            <a:ext cx="4492625" cy="1587"/>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6" name="Rectangle 13"/>
          <p:cNvSpPr>
            <a:spLocks noGrp="1" noChangeArrowheads="1"/>
          </p:cNvSpPr>
          <p:nvPr>
            <p:ph type="title"/>
          </p:nvPr>
        </p:nvSpPr>
        <p:spPr>
          <a:xfrm>
            <a:off x="685800" y="0"/>
            <a:ext cx="7772400" cy="1143000"/>
          </a:xfrm>
          <a:noFill/>
        </p:spPr>
        <p:txBody>
          <a:bodyPr/>
          <a:lstStyle/>
          <a:p>
            <a:pPr algn="l"/>
            <a:r>
              <a:rPr lang="en-US" smtClean="0"/>
              <a:t>Your turn!</a:t>
            </a:r>
          </a:p>
        </p:txBody>
      </p:sp>
      <p:sp>
        <p:nvSpPr>
          <p:cNvPr id="51207" name="Rectangle 14"/>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208" name="Rectangle 17"/>
          <p:cNvSpPr>
            <a:spLocks noChangeArrowheads="1"/>
          </p:cNvSpPr>
          <p:nvPr/>
        </p:nvSpPr>
        <p:spPr bwMode="auto">
          <a:xfrm>
            <a:off x="5465763" y="6327775"/>
            <a:ext cx="3525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51209" name="Rectangle 18"/>
          <p:cNvSpPr>
            <a:spLocks noChangeArrowheads="1"/>
          </p:cNvSpPr>
          <p:nvPr/>
        </p:nvSpPr>
        <p:spPr bwMode="auto">
          <a:xfrm rot="-5400000">
            <a:off x="-1208881"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51210" name="Line 19"/>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1" name="Line 20"/>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51212" name="Group 21"/>
          <p:cNvGrpSpPr>
            <a:grpSpLocks/>
          </p:cNvGrpSpPr>
          <p:nvPr/>
        </p:nvGrpSpPr>
        <p:grpSpPr bwMode="auto">
          <a:xfrm>
            <a:off x="1909763" y="1598613"/>
            <a:ext cx="225425" cy="4340225"/>
            <a:chOff x="1203" y="1007"/>
            <a:chExt cx="142" cy="2734"/>
          </a:xfrm>
        </p:grpSpPr>
        <p:sp>
          <p:nvSpPr>
            <p:cNvPr id="51228" name="Line 22"/>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9" name="Line 23"/>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0" name="Line 24"/>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1" name="Line 25"/>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1213" name="Line 26"/>
          <p:cNvSpPr>
            <a:spLocks noChangeShapeType="1"/>
          </p:cNvSpPr>
          <p:nvPr/>
        </p:nvSpPr>
        <p:spPr bwMode="auto">
          <a:xfrm flipH="1" flipV="1">
            <a:off x="3886200" y="3581400"/>
            <a:ext cx="0" cy="2359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4" name="Line 27"/>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5" name="Rectangle 28"/>
          <p:cNvSpPr>
            <a:spLocks noChangeArrowheads="1"/>
          </p:cNvSpPr>
          <p:nvPr/>
        </p:nvSpPr>
        <p:spPr bwMode="auto">
          <a:xfrm>
            <a:off x="6934200" y="4495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51216" name="Oval 29"/>
          <p:cNvSpPr>
            <a:spLocks noChangeArrowheads="1"/>
          </p:cNvSpPr>
          <p:nvPr/>
        </p:nvSpPr>
        <p:spPr bwMode="auto">
          <a:xfrm>
            <a:off x="3810000" y="35052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217" name="Oval 30"/>
          <p:cNvSpPr>
            <a:spLocks noChangeArrowheads="1"/>
          </p:cNvSpPr>
          <p:nvPr/>
        </p:nvSpPr>
        <p:spPr bwMode="auto">
          <a:xfrm>
            <a:off x="3810000" y="48799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1218" name="Rectangle 31"/>
          <p:cNvSpPr>
            <a:spLocks noChangeArrowheads="1"/>
          </p:cNvSpPr>
          <p:nvPr/>
        </p:nvSpPr>
        <p:spPr bwMode="auto">
          <a:xfrm>
            <a:off x="7010400" y="5105400"/>
            <a:ext cx="1258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 quota</a:t>
            </a:r>
          </a:p>
        </p:txBody>
      </p:sp>
      <p:sp>
        <p:nvSpPr>
          <p:cNvPr id="51219" name="Rectangle 32"/>
          <p:cNvSpPr>
            <a:spLocks noChangeArrowheads="1"/>
          </p:cNvSpPr>
          <p:nvPr/>
        </p:nvSpPr>
        <p:spPr bwMode="auto">
          <a:xfrm>
            <a:off x="6858000" y="24384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51220" name="Rectangle 33"/>
          <p:cNvSpPr>
            <a:spLocks noChangeArrowheads="1"/>
          </p:cNvSpPr>
          <p:nvPr/>
        </p:nvSpPr>
        <p:spPr bwMode="auto">
          <a:xfrm>
            <a:off x="4495800" y="5562600"/>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 with quota</a:t>
            </a:r>
          </a:p>
        </p:txBody>
      </p:sp>
      <p:sp>
        <p:nvSpPr>
          <p:cNvPr id="51221" name="Line 35"/>
          <p:cNvSpPr>
            <a:spLocks noChangeShapeType="1"/>
          </p:cNvSpPr>
          <p:nvPr/>
        </p:nvSpPr>
        <p:spPr bwMode="auto">
          <a:xfrm flipH="1">
            <a:off x="1981200" y="4114800"/>
            <a:ext cx="39624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2" name="Line 36"/>
          <p:cNvSpPr>
            <a:spLocks noChangeShapeType="1"/>
          </p:cNvSpPr>
          <p:nvPr/>
        </p:nvSpPr>
        <p:spPr bwMode="auto">
          <a:xfrm flipH="1" flipV="1">
            <a:off x="4876800" y="3581400"/>
            <a:ext cx="0" cy="2359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3" name="Line 37"/>
          <p:cNvSpPr>
            <a:spLocks noChangeShapeType="1"/>
          </p:cNvSpPr>
          <p:nvPr/>
        </p:nvSpPr>
        <p:spPr bwMode="auto">
          <a:xfrm flipH="1" flipV="1">
            <a:off x="5867400" y="4114800"/>
            <a:ext cx="0" cy="18256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4" name="Line 38"/>
          <p:cNvSpPr>
            <a:spLocks noChangeShapeType="1"/>
          </p:cNvSpPr>
          <p:nvPr/>
        </p:nvSpPr>
        <p:spPr bwMode="auto">
          <a:xfrm flipH="1" flipV="1">
            <a:off x="6400800" y="4419600"/>
            <a:ext cx="0" cy="15208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5" name="Line 43"/>
          <p:cNvSpPr>
            <a:spLocks noChangeShapeType="1"/>
          </p:cNvSpPr>
          <p:nvPr/>
        </p:nvSpPr>
        <p:spPr bwMode="auto">
          <a:xfrm flipV="1">
            <a:off x="3048000" y="2590800"/>
            <a:ext cx="3657600" cy="3048000"/>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6" name="Line 44"/>
          <p:cNvSpPr>
            <a:spLocks noChangeShapeType="1"/>
          </p:cNvSpPr>
          <p:nvPr/>
        </p:nvSpPr>
        <p:spPr bwMode="auto">
          <a:xfrm flipH="1" flipV="1">
            <a:off x="4495800" y="4419600"/>
            <a:ext cx="0" cy="15208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7" name="Oval 47"/>
          <p:cNvSpPr>
            <a:spLocks noChangeArrowheads="1"/>
          </p:cNvSpPr>
          <p:nvPr/>
        </p:nvSpPr>
        <p:spPr bwMode="auto">
          <a:xfrm>
            <a:off x="4803775" y="40417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AutoShape 60"/>
          <p:cNvSpPr>
            <a:spLocks noChangeArrowheads="1"/>
          </p:cNvSpPr>
          <p:nvPr/>
        </p:nvSpPr>
        <p:spPr bwMode="auto">
          <a:xfrm flipV="1">
            <a:off x="3886200" y="4419600"/>
            <a:ext cx="685800" cy="533400"/>
          </a:xfrm>
          <a:prstGeom prst="rtTriangle">
            <a:avLst/>
          </a:prstGeom>
          <a:solidFill>
            <a:srgbClr val="FF99CC"/>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27" name="Line 29"/>
          <p:cNvSpPr>
            <a:spLocks noChangeShapeType="1"/>
          </p:cNvSpPr>
          <p:nvPr/>
        </p:nvSpPr>
        <p:spPr bwMode="auto">
          <a:xfrm flipH="1">
            <a:off x="1981200" y="3581400"/>
            <a:ext cx="28956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28" name="AutoShape 58"/>
          <p:cNvSpPr>
            <a:spLocks noChangeArrowheads="1"/>
          </p:cNvSpPr>
          <p:nvPr/>
        </p:nvSpPr>
        <p:spPr bwMode="auto">
          <a:xfrm>
            <a:off x="4876800" y="3581400"/>
            <a:ext cx="990600" cy="533400"/>
          </a:xfrm>
          <a:prstGeom prst="rtTriangle">
            <a:avLst/>
          </a:prstGeom>
          <a:solidFill>
            <a:srgbClr val="FF99CC"/>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29" name="Rectangle 45"/>
          <p:cNvSpPr>
            <a:spLocks noChangeArrowheads="1"/>
          </p:cNvSpPr>
          <p:nvPr/>
        </p:nvSpPr>
        <p:spPr bwMode="auto">
          <a:xfrm>
            <a:off x="3886200" y="3581400"/>
            <a:ext cx="990600" cy="83820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0" name="AutoShape 52"/>
          <p:cNvSpPr>
            <a:spLocks noChangeArrowheads="1"/>
          </p:cNvSpPr>
          <p:nvPr/>
        </p:nvSpPr>
        <p:spPr bwMode="auto">
          <a:xfrm flipH="1">
            <a:off x="4572000" y="4114800"/>
            <a:ext cx="304800" cy="304800"/>
          </a:xfrm>
          <a:prstGeom prst="rtTriangle">
            <a:avLst/>
          </a:prstGeom>
          <a:solidFill>
            <a:schemeClr val="accent1"/>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1" name="Rectangle 51"/>
          <p:cNvSpPr>
            <a:spLocks noChangeArrowheads="1"/>
          </p:cNvSpPr>
          <p:nvPr/>
        </p:nvSpPr>
        <p:spPr bwMode="auto">
          <a:xfrm>
            <a:off x="1981200" y="4114800"/>
            <a:ext cx="1905000" cy="304800"/>
          </a:xfrm>
          <a:prstGeom prst="rect">
            <a:avLst/>
          </a:prstGeom>
          <a:solidFill>
            <a:srgbClr val="00FFFF"/>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2" name="Rectangle 50"/>
          <p:cNvSpPr>
            <a:spLocks noChangeArrowheads="1"/>
          </p:cNvSpPr>
          <p:nvPr/>
        </p:nvSpPr>
        <p:spPr bwMode="auto">
          <a:xfrm>
            <a:off x="1981200" y="3581400"/>
            <a:ext cx="1905000" cy="533400"/>
          </a:xfrm>
          <a:prstGeom prst="rect">
            <a:avLst/>
          </a:prstGeom>
          <a:solidFill>
            <a:srgbClr val="C0C0C0"/>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3" name="Rectangle 44"/>
          <p:cNvSpPr>
            <a:spLocks noChangeArrowheads="1"/>
          </p:cNvSpPr>
          <p:nvPr/>
        </p:nvSpPr>
        <p:spPr bwMode="auto">
          <a:xfrm>
            <a:off x="4876800" y="4114800"/>
            <a:ext cx="990600" cy="30480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4" name="Line 35"/>
          <p:cNvSpPr>
            <a:spLocks noChangeShapeType="1"/>
          </p:cNvSpPr>
          <p:nvPr/>
        </p:nvSpPr>
        <p:spPr bwMode="auto">
          <a:xfrm>
            <a:off x="1981200" y="2514600"/>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5" name="Line 36"/>
          <p:cNvSpPr>
            <a:spLocks noChangeShapeType="1"/>
          </p:cNvSpPr>
          <p:nvPr/>
        </p:nvSpPr>
        <p:spPr bwMode="auto">
          <a:xfrm>
            <a:off x="1984375" y="2517775"/>
            <a:ext cx="2740025" cy="3578225"/>
          </a:xfrm>
          <a:prstGeom prst="line">
            <a:avLst/>
          </a:prstGeom>
          <a:noFill/>
          <a:ln w="50800">
            <a:solidFill>
              <a:srgbClr val="FF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6" name="Line 3"/>
          <p:cNvSpPr>
            <a:spLocks noChangeShapeType="1"/>
          </p:cNvSpPr>
          <p:nvPr/>
        </p:nvSpPr>
        <p:spPr bwMode="auto">
          <a:xfrm flipH="1" flipV="1">
            <a:off x="1984375" y="4418013"/>
            <a:ext cx="4492625" cy="1587"/>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7" name="Rectangle 6"/>
          <p:cNvSpPr>
            <a:spLocks noGrp="1" noChangeArrowheads="1"/>
          </p:cNvSpPr>
          <p:nvPr>
            <p:ph type="title"/>
          </p:nvPr>
        </p:nvSpPr>
        <p:spPr>
          <a:xfrm>
            <a:off x="685800" y="0"/>
            <a:ext cx="7772400" cy="1143000"/>
          </a:xfrm>
          <a:noFill/>
        </p:spPr>
        <p:txBody>
          <a:bodyPr/>
          <a:lstStyle/>
          <a:p>
            <a:pPr algn="l"/>
            <a:r>
              <a:rPr lang="en-US" smtClean="0"/>
              <a:t>Monopoly with tariff or quota</a:t>
            </a:r>
          </a:p>
        </p:txBody>
      </p:sp>
      <p:sp>
        <p:nvSpPr>
          <p:cNvPr id="52238" name="Rectangle 7"/>
          <p:cNvSpPr>
            <a:spLocks noChangeArrowheads="1"/>
          </p:cNvSpPr>
          <p:nvPr/>
        </p:nvSpPr>
        <p:spPr bwMode="auto">
          <a:xfrm>
            <a:off x="3276600" y="608965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39" name="Rectangle 9"/>
          <p:cNvSpPr>
            <a:spLocks noChangeArrowheads="1"/>
          </p:cNvSpPr>
          <p:nvPr/>
        </p:nvSpPr>
        <p:spPr bwMode="auto">
          <a:xfrm>
            <a:off x="1524000" y="4189413"/>
            <a:ext cx="571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Pw</a:t>
            </a:r>
          </a:p>
        </p:txBody>
      </p:sp>
      <p:sp>
        <p:nvSpPr>
          <p:cNvPr id="52240" name="Rectangle 10"/>
          <p:cNvSpPr>
            <a:spLocks noChangeArrowheads="1"/>
          </p:cNvSpPr>
          <p:nvPr/>
        </p:nvSpPr>
        <p:spPr bwMode="auto">
          <a:xfrm>
            <a:off x="1554163" y="3352800"/>
            <a:ext cx="5032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Pq</a:t>
            </a:r>
          </a:p>
        </p:txBody>
      </p:sp>
      <p:sp>
        <p:nvSpPr>
          <p:cNvPr id="52241" name="Rectangle 12"/>
          <p:cNvSpPr>
            <a:spLocks noChangeArrowheads="1"/>
          </p:cNvSpPr>
          <p:nvPr/>
        </p:nvSpPr>
        <p:spPr bwMode="auto">
          <a:xfrm>
            <a:off x="5465763" y="6327775"/>
            <a:ext cx="3525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Quantity </a:t>
            </a:r>
            <a:r>
              <a:rPr lang="en-US" sz="1800"/>
              <a:t>(thousand cars per year)</a:t>
            </a:r>
          </a:p>
        </p:txBody>
      </p:sp>
      <p:sp>
        <p:nvSpPr>
          <p:cNvPr id="52242" name="Rectangle 13"/>
          <p:cNvSpPr>
            <a:spLocks noChangeArrowheads="1"/>
          </p:cNvSpPr>
          <p:nvPr/>
        </p:nvSpPr>
        <p:spPr bwMode="auto">
          <a:xfrm rot="-5400000">
            <a:off x="-1208881" y="2791619"/>
            <a:ext cx="34813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a:r>
              <a:rPr lang="en-US" sz="2400" b="1"/>
              <a:t>Price and cost</a:t>
            </a:r>
            <a:r>
              <a:rPr lang="en-US"/>
              <a:t> </a:t>
            </a:r>
            <a:r>
              <a:rPr lang="en-US" sz="1800"/>
              <a:t>($1000 per car)</a:t>
            </a:r>
          </a:p>
        </p:txBody>
      </p:sp>
      <p:sp>
        <p:nvSpPr>
          <p:cNvPr id="52243" name="Line 14"/>
          <p:cNvSpPr>
            <a:spLocks noChangeShapeType="1"/>
          </p:cNvSpPr>
          <p:nvPr/>
        </p:nvSpPr>
        <p:spPr bwMode="auto">
          <a:xfrm>
            <a:off x="205581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4" name="Line 15"/>
          <p:cNvSpPr>
            <a:spLocks noChangeShapeType="1"/>
          </p:cNvSpPr>
          <p:nvPr/>
        </p:nvSpPr>
        <p:spPr bwMode="auto">
          <a:xfrm>
            <a:off x="1998663" y="5937250"/>
            <a:ext cx="4529137"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52245" name="Group 16"/>
          <p:cNvGrpSpPr>
            <a:grpSpLocks/>
          </p:cNvGrpSpPr>
          <p:nvPr/>
        </p:nvGrpSpPr>
        <p:grpSpPr bwMode="auto">
          <a:xfrm>
            <a:off x="1909763" y="1598613"/>
            <a:ext cx="225425" cy="4340225"/>
            <a:chOff x="1203" y="1007"/>
            <a:chExt cx="142" cy="2734"/>
          </a:xfrm>
        </p:grpSpPr>
        <p:sp>
          <p:nvSpPr>
            <p:cNvPr id="52268" name="Line 17"/>
            <p:cNvSpPr>
              <a:spLocks noChangeShapeType="1"/>
            </p:cNvSpPr>
            <p:nvPr/>
          </p:nvSpPr>
          <p:spPr bwMode="auto">
            <a:xfrm flipV="1">
              <a:off x="1262" y="1007"/>
              <a:ext cx="0" cy="247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9" name="Line 18"/>
            <p:cNvSpPr>
              <a:spLocks noChangeShapeType="1"/>
            </p:cNvSpPr>
            <p:nvPr/>
          </p:nvSpPr>
          <p:spPr bwMode="auto">
            <a:xfrm flipV="1">
              <a:off x="1204" y="3544"/>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70" name="Line 19"/>
            <p:cNvSpPr>
              <a:spLocks noChangeShapeType="1"/>
            </p:cNvSpPr>
            <p:nvPr/>
          </p:nvSpPr>
          <p:spPr bwMode="auto">
            <a:xfrm flipV="1">
              <a:off x="1248" y="3595"/>
              <a:ext cx="0" cy="14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71" name="Line 20"/>
            <p:cNvSpPr>
              <a:spLocks noChangeShapeType="1"/>
            </p:cNvSpPr>
            <p:nvPr/>
          </p:nvSpPr>
          <p:spPr bwMode="auto">
            <a:xfrm flipV="1">
              <a:off x="1203" y="3445"/>
              <a:ext cx="141" cy="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52246" name="Line 21"/>
          <p:cNvSpPr>
            <a:spLocks noChangeShapeType="1"/>
          </p:cNvSpPr>
          <p:nvPr/>
        </p:nvSpPr>
        <p:spPr bwMode="auto">
          <a:xfrm flipH="1" flipV="1">
            <a:off x="3886200" y="3581400"/>
            <a:ext cx="0" cy="2359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7" name="Line 22"/>
          <p:cNvSpPr>
            <a:spLocks noChangeShapeType="1"/>
          </p:cNvSpPr>
          <p:nvPr/>
        </p:nvSpPr>
        <p:spPr bwMode="auto">
          <a:xfrm>
            <a:off x="1984375" y="1982788"/>
            <a:ext cx="5026025" cy="2740025"/>
          </a:xfrm>
          <a:prstGeom prst="line">
            <a:avLst/>
          </a:prstGeom>
          <a:noFill/>
          <a:ln w="508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8" name="Rectangle 23"/>
          <p:cNvSpPr>
            <a:spLocks noChangeArrowheads="1"/>
          </p:cNvSpPr>
          <p:nvPr/>
        </p:nvSpPr>
        <p:spPr bwMode="auto">
          <a:xfrm>
            <a:off x="6934200" y="4495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a:t>
            </a:r>
          </a:p>
        </p:txBody>
      </p:sp>
      <p:sp>
        <p:nvSpPr>
          <p:cNvPr id="52249" name="Oval 24"/>
          <p:cNvSpPr>
            <a:spLocks noChangeArrowheads="1"/>
          </p:cNvSpPr>
          <p:nvPr/>
        </p:nvSpPr>
        <p:spPr bwMode="auto">
          <a:xfrm>
            <a:off x="3810000" y="3505200"/>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50" name="Oval 25"/>
          <p:cNvSpPr>
            <a:spLocks noChangeArrowheads="1"/>
          </p:cNvSpPr>
          <p:nvPr/>
        </p:nvSpPr>
        <p:spPr bwMode="auto">
          <a:xfrm>
            <a:off x="3810000" y="48799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51" name="Rectangle 27"/>
          <p:cNvSpPr>
            <a:spLocks noChangeArrowheads="1"/>
          </p:cNvSpPr>
          <p:nvPr/>
        </p:nvSpPr>
        <p:spPr bwMode="auto">
          <a:xfrm>
            <a:off x="7010400" y="5105400"/>
            <a:ext cx="1258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D- quota</a:t>
            </a:r>
          </a:p>
        </p:txBody>
      </p:sp>
      <p:sp>
        <p:nvSpPr>
          <p:cNvPr id="52252" name="Rectangle 28"/>
          <p:cNvSpPr>
            <a:spLocks noChangeArrowheads="1"/>
          </p:cNvSpPr>
          <p:nvPr/>
        </p:nvSpPr>
        <p:spPr bwMode="auto">
          <a:xfrm>
            <a:off x="6858000" y="24384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MC</a:t>
            </a:r>
          </a:p>
        </p:txBody>
      </p:sp>
      <p:sp>
        <p:nvSpPr>
          <p:cNvPr id="52253" name="Rectangle 30"/>
          <p:cNvSpPr>
            <a:spLocks noChangeArrowheads="1"/>
          </p:cNvSpPr>
          <p:nvPr/>
        </p:nvSpPr>
        <p:spPr bwMode="auto">
          <a:xfrm>
            <a:off x="4495800" y="5562600"/>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MR with quota</a:t>
            </a:r>
          </a:p>
        </p:txBody>
      </p:sp>
      <p:sp>
        <p:nvSpPr>
          <p:cNvPr id="52254" name="Rectangle 34"/>
          <p:cNvSpPr>
            <a:spLocks noChangeArrowheads="1"/>
          </p:cNvSpPr>
          <p:nvPr/>
        </p:nvSpPr>
        <p:spPr bwMode="auto">
          <a:xfrm>
            <a:off x="1622425" y="3889375"/>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Pt</a:t>
            </a:r>
          </a:p>
        </p:txBody>
      </p:sp>
      <p:sp>
        <p:nvSpPr>
          <p:cNvPr id="52255" name="Line 37"/>
          <p:cNvSpPr>
            <a:spLocks noChangeShapeType="1"/>
          </p:cNvSpPr>
          <p:nvPr/>
        </p:nvSpPr>
        <p:spPr bwMode="auto">
          <a:xfrm flipH="1">
            <a:off x="1981200" y="4114800"/>
            <a:ext cx="3962400" cy="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6" name="Line 38"/>
          <p:cNvSpPr>
            <a:spLocks noChangeShapeType="1"/>
          </p:cNvSpPr>
          <p:nvPr/>
        </p:nvSpPr>
        <p:spPr bwMode="auto">
          <a:xfrm flipH="1" flipV="1">
            <a:off x="4876800" y="3581400"/>
            <a:ext cx="0" cy="23590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7" name="Line 39"/>
          <p:cNvSpPr>
            <a:spLocks noChangeShapeType="1"/>
          </p:cNvSpPr>
          <p:nvPr/>
        </p:nvSpPr>
        <p:spPr bwMode="auto">
          <a:xfrm flipH="1" flipV="1">
            <a:off x="5867400" y="4114800"/>
            <a:ext cx="0" cy="18256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8" name="Line 40"/>
          <p:cNvSpPr>
            <a:spLocks noChangeShapeType="1"/>
          </p:cNvSpPr>
          <p:nvPr/>
        </p:nvSpPr>
        <p:spPr bwMode="auto">
          <a:xfrm flipH="1" flipV="1">
            <a:off x="6400800" y="4419600"/>
            <a:ext cx="0" cy="15208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9" name="Rectangle 41"/>
          <p:cNvSpPr>
            <a:spLocks noChangeArrowheads="1"/>
          </p:cNvSpPr>
          <p:nvPr/>
        </p:nvSpPr>
        <p:spPr bwMode="auto">
          <a:xfrm>
            <a:off x="3621088" y="5946775"/>
            <a:ext cx="7064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Qxq</a:t>
            </a:r>
          </a:p>
        </p:txBody>
      </p:sp>
      <p:sp>
        <p:nvSpPr>
          <p:cNvPr id="52260" name="Rectangle 42"/>
          <p:cNvSpPr>
            <a:spLocks noChangeArrowheads="1"/>
          </p:cNvSpPr>
          <p:nvPr/>
        </p:nvSpPr>
        <p:spPr bwMode="auto">
          <a:xfrm>
            <a:off x="4713288" y="5946775"/>
            <a:ext cx="76517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Qcq,</a:t>
            </a:r>
          </a:p>
          <a:p>
            <a:r>
              <a:rPr lang="en-US" sz="2400">
                <a:solidFill>
                  <a:srgbClr val="FF3300"/>
                </a:solidFill>
              </a:rPr>
              <a:t>Qxt</a:t>
            </a:r>
          </a:p>
        </p:txBody>
      </p:sp>
      <p:sp>
        <p:nvSpPr>
          <p:cNvPr id="52261" name="Rectangle 43"/>
          <p:cNvSpPr>
            <a:spLocks noChangeArrowheads="1"/>
          </p:cNvSpPr>
          <p:nvPr/>
        </p:nvSpPr>
        <p:spPr bwMode="auto">
          <a:xfrm>
            <a:off x="5686425" y="5943600"/>
            <a:ext cx="6207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Qct</a:t>
            </a:r>
          </a:p>
        </p:txBody>
      </p:sp>
      <p:sp>
        <p:nvSpPr>
          <p:cNvPr id="52262" name="AutoShape 46"/>
          <p:cNvSpPr>
            <a:spLocks noChangeArrowheads="1"/>
          </p:cNvSpPr>
          <p:nvPr/>
        </p:nvSpPr>
        <p:spPr bwMode="auto">
          <a:xfrm>
            <a:off x="5867400" y="4114800"/>
            <a:ext cx="533400" cy="304800"/>
          </a:xfrm>
          <a:prstGeom prst="rtTriangle">
            <a:avLst/>
          </a:prstGeom>
          <a:solidFill>
            <a:schemeClr val="accent1"/>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52263" name="Line 47"/>
          <p:cNvSpPr>
            <a:spLocks noChangeShapeType="1"/>
          </p:cNvSpPr>
          <p:nvPr/>
        </p:nvSpPr>
        <p:spPr bwMode="auto">
          <a:xfrm flipV="1">
            <a:off x="3048000" y="2590800"/>
            <a:ext cx="3657600" cy="3048000"/>
          </a:xfrm>
          <a:prstGeom prst="line">
            <a:avLst/>
          </a:prstGeom>
          <a:noFill/>
          <a:ln w="381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4" name="Line 55"/>
          <p:cNvSpPr>
            <a:spLocks noChangeShapeType="1"/>
          </p:cNvSpPr>
          <p:nvPr/>
        </p:nvSpPr>
        <p:spPr bwMode="auto">
          <a:xfrm flipH="1" flipV="1">
            <a:off x="4495800" y="4419600"/>
            <a:ext cx="0" cy="1520825"/>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5" name="Rectangle 56"/>
          <p:cNvSpPr>
            <a:spLocks noChangeArrowheads="1"/>
          </p:cNvSpPr>
          <p:nvPr/>
        </p:nvSpPr>
        <p:spPr bwMode="auto">
          <a:xfrm>
            <a:off x="4114800" y="5791200"/>
            <a:ext cx="5540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Qx</a:t>
            </a:r>
          </a:p>
        </p:txBody>
      </p:sp>
      <p:sp>
        <p:nvSpPr>
          <p:cNvPr id="52266" name="Rectangle 57"/>
          <p:cNvSpPr>
            <a:spLocks noChangeArrowheads="1"/>
          </p:cNvSpPr>
          <p:nvPr/>
        </p:nvSpPr>
        <p:spPr bwMode="auto">
          <a:xfrm>
            <a:off x="6172200" y="5870575"/>
            <a:ext cx="536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Qc</a:t>
            </a:r>
          </a:p>
        </p:txBody>
      </p:sp>
      <p:sp>
        <p:nvSpPr>
          <p:cNvPr id="52267" name="Oval 59"/>
          <p:cNvSpPr>
            <a:spLocks noChangeArrowheads="1"/>
          </p:cNvSpPr>
          <p:nvPr/>
        </p:nvSpPr>
        <p:spPr bwMode="auto">
          <a:xfrm>
            <a:off x="4803775" y="4041775"/>
            <a:ext cx="149225" cy="149225"/>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53251"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mtClean="0">
                <a:solidFill>
                  <a:srgbClr val="B2B2B2"/>
                </a:solidFill>
              </a:rPr>
              <a:t>Learn about some specific non-tariff barriers, NTB</a:t>
            </a:r>
          </a:p>
          <a:p>
            <a:pPr>
              <a:lnSpc>
                <a:spcPct val="90000"/>
              </a:lnSpc>
              <a:spcBef>
                <a:spcPct val="40000"/>
              </a:spcBef>
            </a:pPr>
            <a:r>
              <a:rPr lang="en-US" smtClean="0">
                <a:solidFill>
                  <a:srgbClr val="B2B2B2"/>
                </a:solidFill>
              </a:rPr>
              <a:t>Explain why the welfare effects of quotas are worse than those of tariffs</a:t>
            </a:r>
          </a:p>
          <a:p>
            <a:pPr>
              <a:lnSpc>
                <a:spcPct val="90000"/>
              </a:lnSpc>
              <a:spcBef>
                <a:spcPct val="40000"/>
              </a:spcBef>
            </a:pPr>
            <a:r>
              <a:rPr lang="en-US" smtClean="0"/>
              <a:t>Explain why the welfare effects of VER are worse than those of quotas</a:t>
            </a:r>
          </a:p>
          <a:p>
            <a:pPr>
              <a:lnSpc>
                <a:spcPct val="90000"/>
              </a:lnSpc>
              <a:spcBef>
                <a:spcPct val="40000"/>
              </a:spcBef>
            </a:pPr>
            <a:r>
              <a:rPr lang="en-US" smtClean="0">
                <a:solidFill>
                  <a:srgbClr val="B2B2B2"/>
                </a:solidFill>
              </a:rPr>
              <a:t>Analyze the welfare effects of a domestic production subsidy</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5" name="Rectangle 3"/>
          <p:cNvSpPr>
            <a:spLocks noGrp="1" noChangeArrowheads="1"/>
          </p:cNvSpPr>
          <p:nvPr>
            <p:ph type="title"/>
          </p:nvPr>
        </p:nvSpPr>
        <p:spPr>
          <a:xfrm>
            <a:off x="685800" y="0"/>
            <a:ext cx="7772400" cy="1371600"/>
          </a:xfrm>
          <a:noFill/>
        </p:spPr>
        <p:txBody>
          <a:bodyPr lIns="90488" tIns="44450" rIns="90488" bIns="44450"/>
          <a:lstStyle/>
          <a:p>
            <a:r>
              <a:rPr lang="en-US" smtClean="0"/>
              <a:t>Welfare Cost of a VER</a:t>
            </a:r>
            <a:br>
              <a:rPr lang="en-US" smtClean="0"/>
            </a:br>
            <a:r>
              <a:rPr lang="en-US" sz="3600" smtClean="0"/>
              <a:t>Small Country</a:t>
            </a:r>
            <a:endParaRPr lang="en-US" smtClean="0"/>
          </a:p>
        </p:txBody>
      </p:sp>
      <p:sp>
        <p:nvSpPr>
          <p:cNvPr id="54276"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7"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8"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54279"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4280"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54281"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4282"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54283"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54284" name="Rectangle 12"/>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54285"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6"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7" name="Rectangle 15"/>
          <p:cNvSpPr>
            <a:spLocks noChangeArrowheads="1"/>
          </p:cNvSpPr>
          <p:nvPr/>
        </p:nvSpPr>
        <p:spPr bwMode="auto">
          <a:xfrm>
            <a:off x="5867400" y="5257800"/>
            <a:ext cx="332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small cars</a:t>
            </a:r>
          </a:p>
        </p:txBody>
      </p:sp>
      <p:sp>
        <p:nvSpPr>
          <p:cNvPr id="54288"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54289" name="Rectangle 17"/>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54290" name="Rectangle 18"/>
          <p:cNvSpPr>
            <a:spLocks noChangeArrowheads="1"/>
          </p:cNvSpPr>
          <p:nvPr/>
        </p:nvSpPr>
        <p:spPr bwMode="auto">
          <a:xfrm>
            <a:off x="3505200" y="3810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54291"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54292"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54293"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54294" name="Line 22"/>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5"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6"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54297" name="Line 25"/>
          <p:cNvSpPr>
            <a:spLocks noChangeShapeType="1"/>
          </p:cNvSpPr>
          <p:nvPr/>
        </p:nvSpPr>
        <p:spPr bwMode="auto">
          <a:xfrm flipV="1">
            <a:off x="4953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98" name="Rectangle 26"/>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54299" name="Line 27"/>
          <p:cNvSpPr>
            <a:spLocks noChangeShapeType="1"/>
          </p:cNvSpPr>
          <p:nvPr/>
        </p:nvSpPr>
        <p:spPr bwMode="auto">
          <a:xfrm flipV="1">
            <a:off x="2209800" y="3886200"/>
            <a:ext cx="3657600" cy="0"/>
          </a:xfrm>
          <a:prstGeom prst="line">
            <a:avLst/>
          </a:prstGeom>
          <a:noFill/>
          <a:ln w="50800">
            <a:solidFill>
              <a:srgbClr val="0000FF"/>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0" name="Rectangle 28"/>
          <p:cNvSpPr>
            <a:spLocks noChangeArrowheads="1"/>
          </p:cNvSpPr>
          <p:nvPr/>
        </p:nvSpPr>
        <p:spPr bwMode="auto">
          <a:xfrm>
            <a:off x="6051550" y="3657600"/>
            <a:ext cx="28813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equivalent tariff</a:t>
            </a:r>
          </a:p>
        </p:txBody>
      </p:sp>
      <p:sp>
        <p:nvSpPr>
          <p:cNvPr id="54301" name="Line 29"/>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2" name="Rectangle 30"/>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54303" name="Rectangle 31"/>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4304" name="Rectangle 32"/>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54305" name="Line 33"/>
          <p:cNvSpPr>
            <a:spLocks noChangeShapeType="1"/>
          </p:cNvSpPr>
          <p:nvPr/>
        </p:nvSpPr>
        <p:spPr bwMode="auto">
          <a:xfrm flipV="1">
            <a:off x="2971800" y="1371600"/>
            <a:ext cx="3810000" cy="3733800"/>
          </a:xfrm>
          <a:prstGeom prst="line">
            <a:avLst/>
          </a:prstGeom>
          <a:noFill/>
          <a:ln w="50800">
            <a:solidFill>
              <a:schemeClr val="hlink"/>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6" name="Rectangle 34"/>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VER of</a:t>
            </a:r>
            <a:br>
              <a:rPr lang="en-US" sz="1800" b="1"/>
            </a:br>
            <a:r>
              <a:rPr lang="en-US" sz="1800" b="1"/>
              <a:t>4000 cars/year</a:t>
            </a:r>
          </a:p>
        </p:txBody>
      </p:sp>
      <p:sp>
        <p:nvSpPr>
          <p:cNvPr id="54307" name="Rectangle 35"/>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54308" name="Line 36"/>
          <p:cNvSpPr>
            <a:spLocks noChangeShapeType="1"/>
          </p:cNvSpPr>
          <p:nvPr/>
        </p:nvSpPr>
        <p:spPr bwMode="auto">
          <a:xfrm flipV="1">
            <a:off x="2971800" y="5105400"/>
            <a:ext cx="0" cy="609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09" name="Rectangle 37"/>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54310" name="Line 38"/>
          <p:cNvSpPr>
            <a:spLocks noChangeShapeType="1"/>
          </p:cNvSpPr>
          <p:nvPr/>
        </p:nvSpPr>
        <p:spPr bwMode="auto">
          <a:xfrm flipH="1" flipV="1">
            <a:off x="2209800" y="5105400"/>
            <a:ext cx="7620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1" name="Line 39"/>
          <p:cNvSpPr>
            <a:spLocks noChangeShapeType="1"/>
          </p:cNvSpPr>
          <p:nvPr/>
        </p:nvSpPr>
        <p:spPr bwMode="auto">
          <a:xfrm flipH="1" flipV="1">
            <a:off x="3352800" y="3962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2" name="Line 40"/>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3" name="Rectangle 41"/>
          <p:cNvSpPr>
            <a:spLocks noChangeArrowheads="1"/>
          </p:cNvSpPr>
          <p:nvPr/>
        </p:nvSpPr>
        <p:spPr bwMode="auto">
          <a:xfrm>
            <a:off x="4921250" y="230028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VER</a:t>
            </a:r>
          </a:p>
        </p:txBody>
      </p:sp>
      <p:sp>
        <p:nvSpPr>
          <p:cNvPr id="54314" name="Rectangle 42"/>
          <p:cNvSpPr>
            <a:spLocks noChangeArrowheads="1"/>
          </p:cNvSpPr>
          <p:nvPr/>
        </p:nvSpPr>
        <p:spPr bwMode="auto">
          <a:xfrm>
            <a:off x="2286000" y="504348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VER</a:t>
            </a:r>
          </a:p>
        </p:txBody>
      </p:sp>
      <p:sp>
        <p:nvSpPr>
          <p:cNvPr id="54315" name="Rectangle 43"/>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54316" name="Line 44"/>
          <p:cNvSpPr>
            <a:spLocks noChangeShapeType="1"/>
          </p:cNvSpPr>
          <p:nvPr/>
        </p:nvSpPr>
        <p:spPr bwMode="auto">
          <a:xfrm flipV="1">
            <a:off x="5715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7" name="Line 46"/>
          <p:cNvSpPr>
            <a:spLocks noChangeShapeType="1"/>
          </p:cNvSpPr>
          <p:nvPr/>
        </p:nvSpPr>
        <p:spPr bwMode="auto">
          <a:xfrm flipV="1">
            <a:off x="3429000" y="1524000"/>
            <a:ext cx="3200400" cy="3124200"/>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318" name="Text Box 47"/>
          <p:cNvSpPr txBox="1">
            <a:spLocks noChangeArrowheads="1"/>
          </p:cNvSpPr>
          <p:nvPr/>
        </p:nvSpPr>
        <p:spPr bwMode="auto">
          <a:xfrm>
            <a:off x="136525" y="6310313"/>
            <a:ext cx="3386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5.4, Carbaugh</a:t>
            </a:r>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Welfare Cost of a VER</a:t>
            </a:r>
            <a:endParaRPr lang="en-US" sz="3600" smtClean="0"/>
          </a:p>
        </p:txBody>
      </p:sp>
      <p:graphicFrame>
        <p:nvGraphicFramePr>
          <p:cNvPr id="10242" name="Object 0"/>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10246" name="Document" r:id="rId4" imgW="7604640" imgH="4200480" progId="Word.Document.8">
                  <p:embed/>
                </p:oleObj>
              </mc:Choice>
              <mc:Fallback>
                <p:oleObj name="Document" r:id="rId4" imgW="7604640" imgH="4200480" progId="Word.Document.8">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lIns="90488" tIns="44450" rIns="90488" bIns="44450"/>
          <a:lstStyle/>
          <a:p>
            <a:r>
              <a:rPr lang="en-US" smtClean="0"/>
              <a:t>Voluntary Export Restraints</a:t>
            </a:r>
          </a:p>
        </p:txBody>
      </p:sp>
      <p:sp>
        <p:nvSpPr>
          <p:cNvPr id="55299" name="Rectangle 3"/>
          <p:cNvSpPr>
            <a:spLocks noGrp="1" noChangeArrowheads="1"/>
          </p:cNvSpPr>
          <p:nvPr>
            <p:ph type="body" idx="1"/>
          </p:nvPr>
        </p:nvSpPr>
        <p:spPr>
          <a:noFill/>
        </p:spPr>
        <p:txBody>
          <a:bodyPr lIns="90488" tIns="44450" rIns="90488" bIns="44450"/>
          <a:lstStyle/>
          <a:p>
            <a:pPr>
              <a:lnSpc>
                <a:spcPct val="90000"/>
              </a:lnSpc>
              <a:spcBef>
                <a:spcPct val="70000"/>
              </a:spcBef>
            </a:pPr>
            <a:r>
              <a:rPr lang="en-US" sz="2800" smtClean="0"/>
              <a:t>the Uruguay Round agreement states that VERs will be phased out by the year 2000 </a:t>
            </a:r>
          </a:p>
          <a:p>
            <a:pPr>
              <a:lnSpc>
                <a:spcPct val="90000"/>
              </a:lnSpc>
              <a:spcBef>
                <a:spcPct val="70000"/>
              </a:spcBef>
            </a:pPr>
            <a:r>
              <a:rPr lang="en-US" sz="2800" smtClean="0">
                <a:solidFill>
                  <a:schemeClr val="hlink"/>
                </a:solidFill>
              </a:rPr>
              <a:t>Quality upgrading</a:t>
            </a:r>
            <a:r>
              <a:rPr lang="en-US" sz="2800" smtClean="0"/>
              <a:t> occurs with VERs and quotas</a:t>
            </a:r>
          </a:p>
          <a:p>
            <a:pPr>
              <a:lnSpc>
                <a:spcPct val="90000"/>
              </a:lnSpc>
              <a:spcBef>
                <a:spcPct val="70000"/>
              </a:spcBef>
            </a:pPr>
            <a:r>
              <a:rPr lang="en-US" sz="2800" smtClean="0"/>
              <a:t>VERs often discriminate against the largest exporter. E.g., Japan agreed to VERs </a:t>
            </a:r>
          </a:p>
          <a:p>
            <a:pPr lvl="1">
              <a:lnSpc>
                <a:spcPct val="90000"/>
              </a:lnSpc>
              <a:spcBef>
                <a:spcPct val="70000"/>
              </a:spcBef>
            </a:pPr>
            <a:r>
              <a:rPr lang="en-US" sz="2400" smtClean="0"/>
              <a:t>on textiles in the 1950s – Hong Kong sold US more.</a:t>
            </a:r>
          </a:p>
          <a:p>
            <a:pPr lvl="1">
              <a:lnSpc>
                <a:spcPct val="90000"/>
              </a:lnSpc>
              <a:spcBef>
                <a:spcPct val="70000"/>
              </a:spcBef>
            </a:pPr>
            <a:r>
              <a:rPr lang="en-US" sz="2400" smtClean="0"/>
              <a:t>and on color TVs in the 1970s – Taiwan &amp; Korea sold more to US.</a:t>
            </a:r>
          </a:p>
        </p:txBody>
      </p:sp>
      <p:sp>
        <p:nvSpPr>
          <p:cNvPr id="55300" name="Text Box 4"/>
          <p:cNvSpPr txBox="1">
            <a:spLocks noChangeArrowheads="1"/>
          </p:cNvSpPr>
          <p:nvPr/>
        </p:nvSpPr>
        <p:spPr bwMode="auto">
          <a:xfrm>
            <a:off x="374650" y="6175375"/>
            <a:ext cx="3386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Table 5.4, Carbaugh</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188913" y="157163"/>
            <a:ext cx="7772400" cy="1143000"/>
          </a:xfrm>
        </p:spPr>
        <p:txBody>
          <a:bodyPr/>
          <a:lstStyle/>
          <a:p>
            <a:r>
              <a:rPr lang="en-US" smtClean="0"/>
              <a:t>Non-tariff Barriers</a:t>
            </a:r>
            <a:r>
              <a:rPr lang="en-US" smtClean="0">
                <a:solidFill>
                  <a:schemeClr val="hlink"/>
                </a:solidFill>
              </a:rPr>
              <a:t> </a:t>
            </a:r>
          </a:p>
        </p:txBody>
      </p:sp>
      <p:sp>
        <p:nvSpPr>
          <p:cNvPr id="19459" name="Rectangle 1027"/>
          <p:cNvSpPr>
            <a:spLocks noGrp="1" noChangeArrowheads="1"/>
          </p:cNvSpPr>
          <p:nvPr>
            <p:ph type="body" idx="1"/>
          </p:nvPr>
        </p:nvSpPr>
        <p:spPr>
          <a:xfrm>
            <a:off x="685800" y="1393825"/>
            <a:ext cx="7783513" cy="5186363"/>
          </a:xfrm>
        </p:spPr>
        <p:txBody>
          <a:bodyPr/>
          <a:lstStyle/>
          <a:p>
            <a:pPr>
              <a:lnSpc>
                <a:spcPct val="90000"/>
              </a:lnSpc>
            </a:pPr>
            <a:r>
              <a:rPr lang="en-US" smtClean="0">
                <a:solidFill>
                  <a:schemeClr val="hlink"/>
                </a:solidFill>
              </a:rPr>
              <a:t>Voluntary export restraints (VER) </a:t>
            </a:r>
            <a:r>
              <a:rPr lang="en-US" smtClean="0"/>
              <a:t>are agreements between two governments in which the government of the exporting country agrees to restrain the volume of its own exports.</a:t>
            </a:r>
          </a:p>
          <a:p>
            <a:pPr lvl="1">
              <a:lnSpc>
                <a:spcPct val="90000"/>
              </a:lnSpc>
            </a:pPr>
            <a:r>
              <a:rPr lang="en-US" smtClean="0"/>
              <a:t>Met letter, but not spirit, of GATT prohibition of quotas</a:t>
            </a:r>
          </a:p>
          <a:p>
            <a:pPr lvl="1">
              <a:lnSpc>
                <a:spcPct val="90000"/>
              </a:lnSpc>
            </a:pPr>
            <a:r>
              <a:rPr lang="en-US" smtClean="0"/>
              <a:t>Typically discriminate against the largest exporter(s)</a:t>
            </a:r>
          </a:p>
          <a:p>
            <a:pPr lvl="1">
              <a:lnSpc>
                <a:spcPct val="90000"/>
              </a:lnSpc>
            </a:pPr>
            <a:r>
              <a:rPr lang="en-US" smtClean="0"/>
              <a:t>aka “Orderly Marketing Agreements” </a:t>
            </a:r>
          </a:p>
          <a:p>
            <a:pPr lvl="2">
              <a:lnSpc>
                <a:spcPct val="90000"/>
              </a:lnSpc>
            </a:pPr>
            <a:r>
              <a:rPr lang="en-US" smtClean="0"/>
              <a:t>See Carbaugh’s Table 5.3, page 149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56323"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z="2800" smtClean="0">
                <a:solidFill>
                  <a:srgbClr val="B2B2B2"/>
                </a:solidFill>
              </a:rPr>
              <a:t>Learn about some specific non-tariff barriers, NTB</a:t>
            </a:r>
          </a:p>
          <a:p>
            <a:pPr>
              <a:lnSpc>
                <a:spcPct val="90000"/>
              </a:lnSpc>
              <a:spcBef>
                <a:spcPct val="40000"/>
              </a:spcBef>
            </a:pPr>
            <a:r>
              <a:rPr lang="en-US" sz="2800" smtClean="0">
                <a:solidFill>
                  <a:srgbClr val="B2B2B2"/>
                </a:solidFill>
              </a:rPr>
              <a:t>Explain why the welfare effects of quotas are worse than those of tariffs</a:t>
            </a:r>
          </a:p>
          <a:p>
            <a:pPr>
              <a:lnSpc>
                <a:spcPct val="90000"/>
              </a:lnSpc>
              <a:spcBef>
                <a:spcPct val="40000"/>
              </a:spcBef>
            </a:pPr>
            <a:r>
              <a:rPr lang="en-US" sz="2800" smtClean="0">
                <a:solidFill>
                  <a:srgbClr val="B2B2B2"/>
                </a:solidFill>
              </a:rPr>
              <a:t>Explain why the welfare effects of VER are worse than those of quotas</a:t>
            </a:r>
          </a:p>
          <a:p>
            <a:pPr>
              <a:lnSpc>
                <a:spcPct val="90000"/>
              </a:lnSpc>
              <a:spcBef>
                <a:spcPct val="40000"/>
              </a:spcBef>
            </a:pPr>
            <a:r>
              <a:rPr lang="en-US" sz="2800" smtClean="0"/>
              <a:t>Analyze the welfare effects of a domestic production subsidy</a:t>
            </a:r>
          </a:p>
          <a:p>
            <a:pPr>
              <a:lnSpc>
                <a:spcPct val="90000"/>
              </a:lnSpc>
              <a:spcBef>
                <a:spcPct val="40000"/>
              </a:spcBef>
            </a:pPr>
            <a:r>
              <a:rPr lang="en-US" sz="2800" smtClean="0">
                <a:solidFill>
                  <a:srgbClr val="B2B2B2"/>
                </a:solidFill>
              </a:rPr>
              <a:t>Analyze the welfare effects of an export subsidy</a:t>
            </a:r>
          </a:p>
          <a:p>
            <a:pPr>
              <a:lnSpc>
                <a:spcPct val="90000"/>
              </a:lnSpc>
              <a:spcBef>
                <a:spcPct val="40000"/>
              </a:spcBef>
            </a:pPr>
            <a:r>
              <a:rPr lang="en-US" sz="2800" smtClean="0">
                <a:solidFill>
                  <a:srgbClr val="B2B2B2"/>
                </a:solidFill>
              </a:rPr>
              <a:t>Analyze validity of arguments for protection</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47" name="Rectangle 3"/>
          <p:cNvSpPr>
            <a:spLocks noGrp="1" noChangeArrowheads="1"/>
          </p:cNvSpPr>
          <p:nvPr>
            <p:ph type="title"/>
          </p:nvPr>
        </p:nvSpPr>
        <p:spPr>
          <a:xfrm>
            <a:off x="685800" y="0"/>
            <a:ext cx="7772400" cy="1371600"/>
          </a:xfrm>
          <a:noFill/>
        </p:spPr>
        <p:txBody>
          <a:bodyPr lIns="90488" tIns="44450" rIns="90488" bIns="44450"/>
          <a:lstStyle/>
          <a:p>
            <a:r>
              <a:rPr lang="en-US" smtClean="0"/>
              <a:t>Welfare effects of a domestic production subsidy</a:t>
            </a:r>
          </a:p>
        </p:txBody>
      </p:sp>
      <p:sp>
        <p:nvSpPr>
          <p:cNvPr id="57348"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49"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0"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57351" name="Rectangle 7"/>
          <p:cNvSpPr>
            <a:spLocks noChangeArrowheads="1"/>
          </p:cNvSpPr>
          <p:nvPr/>
        </p:nvSpPr>
        <p:spPr bwMode="auto">
          <a:xfrm>
            <a:off x="1752600"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7352"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57353"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57354"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57355"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57356" name="Rectangle 12"/>
          <p:cNvSpPr>
            <a:spLocks noChangeArrowheads="1"/>
          </p:cNvSpPr>
          <p:nvPr/>
        </p:nvSpPr>
        <p:spPr bwMode="auto">
          <a:xfrm>
            <a:off x="2971800" y="41941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57357" name="Line 13"/>
          <p:cNvSpPr>
            <a:spLocks noChangeShapeType="1"/>
          </p:cNvSpPr>
          <p:nvPr/>
        </p:nvSpPr>
        <p:spPr bwMode="auto">
          <a:xfrm flipV="1">
            <a:off x="5899150" y="4648200"/>
            <a:ext cx="11113" cy="1055688"/>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8" name="Rectangle 15"/>
          <p:cNvSpPr>
            <a:spLocks noChangeArrowheads="1"/>
          </p:cNvSpPr>
          <p:nvPr/>
        </p:nvSpPr>
        <p:spPr bwMode="auto">
          <a:xfrm>
            <a:off x="3632200" y="138430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57359" name="Rectangle 16"/>
          <p:cNvSpPr>
            <a:spLocks noChangeArrowheads="1"/>
          </p:cNvSpPr>
          <p:nvPr/>
        </p:nvSpPr>
        <p:spPr bwMode="auto">
          <a:xfrm>
            <a:off x="23622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57360" name="Rectangle 18"/>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57361" name="Rectangle 19"/>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57362" name="Rectangle 20"/>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57363" name="Line 21"/>
          <p:cNvSpPr>
            <a:spLocks noChangeShapeType="1"/>
          </p:cNvSpPr>
          <p:nvPr/>
        </p:nvSpPr>
        <p:spPr bwMode="auto">
          <a:xfrm flipV="1">
            <a:off x="2209800" y="4648200"/>
            <a:ext cx="3733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4" name="Line 22"/>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5" name="Rectangle 23"/>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57366" name="Rectangle 24"/>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57367" name="Line 27"/>
          <p:cNvSpPr>
            <a:spLocks noChangeShapeType="1"/>
          </p:cNvSpPr>
          <p:nvPr/>
        </p:nvSpPr>
        <p:spPr bwMode="auto">
          <a:xfrm flipV="1">
            <a:off x="3276600" y="4038600"/>
            <a:ext cx="0" cy="16764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68" name="Rectangle 28"/>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57369" name="Rectangle 29"/>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57370" name="Line 31"/>
          <p:cNvSpPr>
            <a:spLocks noChangeShapeType="1"/>
          </p:cNvSpPr>
          <p:nvPr/>
        </p:nvSpPr>
        <p:spPr bwMode="auto">
          <a:xfrm flipV="1">
            <a:off x="2209800" y="1219200"/>
            <a:ext cx="4495800" cy="44958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1" name="Rectangle 32"/>
          <p:cNvSpPr>
            <a:spLocks noChangeArrowheads="1"/>
          </p:cNvSpPr>
          <p:nvPr/>
        </p:nvSpPr>
        <p:spPr bwMode="auto">
          <a:xfrm>
            <a:off x="6819900" y="15684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with subsidy</a:t>
            </a:r>
          </a:p>
        </p:txBody>
      </p:sp>
      <p:sp>
        <p:nvSpPr>
          <p:cNvPr id="57372" name="Rectangle 35"/>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57373" name="Line 37"/>
          <p:cNvSpPr>
            <a:spLocks noChangeShapeType="1"/>
          </p:cNvSpPr>
          <p:nvPr/>
        </p:nvSpPr>
        <p:spPr bwMode="auto">
          <a:xfrm rot="5400000" flipH="1" flipV="1">
            <a:off x="5029200" y="2286000"/>
            <a:ext cx="6096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4" name="Rectangle 38"/>
          <p:cNvSpPr>
            <a:spLocks noChangeArrowheads="1"/>
          </p:cNvSpPr>
          <p:nvPr/>
        </p:nvSpPr>
        <p:spPr bwMode="auto">
          <a:xfrm>
            <a:off x="5667375" y="2376488"/>
            <a:ext cx="1419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Subsidy = $T</a:t>
            </a:r>
          </a:p>
        </p:txBody>
      </p:sp>
      <p:sp>
        <p:nvSpPr>
          <p:cNvPr id="57375" name="Rectangle 40"/>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57376" name="Line 41"/>
          <p:cNvSpPr>
            <a:spLocks noChangeShapeType="1"/>
          </p:cNvSpPr>
          <p:nvPr/>
        </p:nvSpPr>
        <p:spPr bwMode="auto">
          <a:xfrm>
            <a:off x="2668588" y="1371600"/>
            <a:ext cx="3808412" cy="3808413"/>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77" name="Rectangle 42"/>
          <p:cNvSpPr>
            <a:spLocks noChangeArrowheads="1"/>
          </p:cNvSpPr>
          <p:nvPr/>
        </p:nvSpPr>
        <p:spPr bwMode="auto">
          <a:xfrm>
            <a:off x="1752600"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12</a:t>
            </a:r>
          </a:p>
        </p:txBody>
      </p:sp>
      <p:sp>
        <p:nvSpPr>
          <p:cNvPr id="57378" name="Rectangle 43"/>
          <p:cNvSpPr>
            <a:spLocks noChangeArrowheads="1"/>
          </p:cNvSpPr>
          <p:nvPr/>
        </p:nvSpPr>
        <p:spPr bwMode="auto">
          <a:xfrm>
            <a:off x="6400800" y="4953000"/>
            <a:ext cx="198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a:t>
            </a:r>
          </a:p>
        </p:txBody>
      </p:sp>
      <p:sp>
        <p:nvSpPr>
          <p:cNvPr id="57379" name="Text Box 44"/>
          <p:cNvSpPr txBox="1">
            <a:spLocks noChangeArrowheads="1"/>
          </p:cNvSpPr>
          <p:nvPr/>
        </p:nvSpPr>
        <p:spPr bwMode="auto">
          <a:xfrm>
            <a:off x="271463" y="6310313"/>
            <a:ext cx="3386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pPr>
            <a:r>
              <a:rPr lang="en-US"/>
              <a:t>See also Figure 5.6, Carbaugh</a:t>
            </a:r>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Welfare effects of a domestic production subsidy</a:t>
            </a:r>
          </a:p>
        </p:txBody>
      </p:sp>
      <p:graphicFrame>
        <p:nvGraphicFramePr>
          <p:cNvPr id="11266" name="Object 3"/>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11270" name="Document" r:id="rId4" imgW="7604640" imgH="4200480" progId="Word.Document.8">
                  <p:embed/>
                </p:oleObj>
              </mc:Choice>
              <mc:Fallback>
                <p:oleObj name="Document" r:id="rId4" imgW="7604640" imgH="420048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smtClean="0"/>
              <a:t>Welfare effects of a domestic production subsidy</a:t>
            </a:r>
          </a:p>
        </p:txBody>
      </p:sp>
      <p:graphicFrame>
        <p:nvGraphicFramePr>
          <p:cNvPr id="12290" name="Object 3"/>
          <p:cNvGraphicFramePr>
            <a:graphicFrameLocks noGrp="1" noChangeAspect="1"/>
          </p:cNvGraphicFramePr>
          <p:nvPr>
            <p:ph type="tbl" idx="1"/>
          </p:nvPr>
        </p:nvGraphicFramePr>
        <p:xfrm>
          <a:off x="777875" y="1982788"/>
          <a:ext cx="7600950" cy="4198937"/>
        </p:xfrm>
        <a:graphic>
          <a:graphicData uri="http://schemas.openxmlformats.org/presentationml/2006/ole">
            <mc:AlternateContent xmlns:mc="http://schemas.openxmlformats.org/markup-compatibility/2006">
              <mc:Choice xmlns:v="urn:schemas-microsoft-com:vml" Requires="v">
                <p:oleObj spid="_x0000_s12294" name="Document" r:id="rId4" imgW="7604640" imgH="4200480" progId="Word.Document.8">
                  <p:embed/>
                </p:oleObj>
              </mc:Choice>
              <mc:Fallback>
                <p:oleObj name="Document" r:id="rId4" imgW="7604640" imgH="420048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982788"/>
                        <a:ext cx="7600950" cy="4198937"/>
                      </a:xfrm>
                      <a:prstGeom prst="rect">
                        <a:avLst/>
                      </a:prstGeom>
                    </p:spPr>
                  </p:pic>
                </p:oleObj>
              </mc:Fallback>
            </mc:AlternateContent>
          </a:graphicData>
        </a:graphic>
      </p:graphicFrame>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Welfare Cost of Production Subsidies, Tariffs and Quotas</a:t>
            </a:r>
          </a:p>
        </p:txBody>
      </p:sp>
      <p:sp>
        <p:nvSpPr>
          <p:cNvPr id="58371" name="Rectangle 3"/>
          <p:cNvSpPr>
            <a:spLocks noGrp="1" noChangeArrowheads="1"/>
          </p:cNvSpPr>
          <p:nvPr>
            <p:ph type="body" idx="1"/>
          </p:nvPr>
        </p:nvSpPr>
        <p:spPr/>
        <p:txBody>
          <a:bodyPr/>
          <a:lstStyle/>
          <a:p>
            <a:r>
              <a:rPr lang="en-US" smtClean="0"/>
              <a:t>A production subsidy reduces welfare less than a tariff.</a:t>
            </a:r>
          </a:p>
          <a:p>
            <a:r>
              <a:rPr lang="en-US" smtClean="0"/>
              <a:t>A tariff reduces welfare less than a quota</a:t>
            </a:r>
          </a:p>
          <a:p>
            <a:pPr lvl="1"/>
            <a:r>
              <a:rPr lang="en-US" smtClean="0"/>
              <a:t>if the quota rights are given to a foreigner</a:t>
            </a:r>
          </a:p>
          <a:p>
            <a:pPr lvl="1"/>
            <a:r>
              <a:rPr lang="en-US" smtClean="0"/>
              <a:t>Or demand increases</a:t>
            </a:r>
          </a:p>
          <a:p>
            <a:endParaRPr lang="en-US" smtClean="0"/>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59395"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z="2800" smtClean="0">
                <a:solidFill>
                  <a:srgbClr val="B2B2B2"/>
                </a:solidFill>
              </a:rPr>
              <a:t>Learn about some specific non-tariff barriers, NTB</a:t>
            </a:r>
          </a:p>
          <a:p>
            <a:pPr>
              <a:lnSpc>
                <a:spcPct val="90000"/>
              </a:lnSpc>
              <a:spcBef>
                <a:spcPct val="40000"/>
              </a:spcBef>
            </a:pPr>
            <a:r>
              <a:rPr lang="en-US" sz="2800" smtClean="0">
                <a:solidFill>
                  <a:srgbClr val="B2B2B2"/>
                </a:solidFill>
              </a:rPr>
              <a:t>Explain why the welfare effects of quotas are worse than those of tariffs</a:t>
            </a:r>
          </a:p>
          <a:p>
            <a:pPr>
              <a:lnSpc>
                <a:spcPct val="90000"/>
              </a:lnSpc>
              <a:spcBef>
                <a:spcPct val="40000"/>
              </a:spcBef>
            </a:pPr>
            <a:r>
              <a:rPr lang="en-US" sz="2800" smtClean="0">
                <a:solidFill>
                  <a:srgbClr val="B2B2B2"/>
                </a:solidFill>
              </a:rPr>
              <a:t>Explain why the welfare effects of VER are worse than those of quotas</a:t>
            </a:r>
          </a:p>
          <a:p>
            <a:pPr>
              <a:lnSpc>
                <a:spcPct val="90000"/>
              </a:lnSpc>
              <a:spcBef>
                <a:spcPct val="40000"/>
              </a:spcBef>
            </a:pPr>
            <a:r>
              <a:rPr lang="en-US" sz="2800" smtClean="0">
                <a:solidFill>
                  <a:srgbClr val="B2B2B2"/>
                </a:solidFill>
              </a:rPr>
              <a:t>Analyze the welfare effects of a domestic production subsidy</a:t>
            </a:r>
          </a:p>
          <a:p>
            <a:pPr>
              <a:lnSpc>
                <a:spcPct val="90000"/>
              </a:lnSpc>
              <a:spcBef>
                <a:spcPct val="40000"/>
              </a:spcBef>
            </a:pPr>
            <a:r>
              <a:rPr lang="en-US" sz="2800" smtClean="0"/>
              <a:t>Analyze the welfare effects of an export subsidy</a:t>
            </a:r>
          </a:p>
          <a:p>
            <a:pPr>
              <a:lnSpc>
                <a:spcPct val="90000"/>
              </a:lnSpc>
              <a:spcBef>
                <a:spcPct val="40000"/>
              </a:spcBef>
            </a:pPr>
            <a:r>
              <a:rPr lang="en-US" sz="2800" smtClean="0">
                <a:solidFill>
                  <a:srgbClr val="B2B2B2"/>
                </a:solidFill>
              </a:rPr>
              <a:t>Analyze validity of arguments for protection</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19" name="Rectangle 3"/>
          <p:cNvSpPr>
            <a:spLocks noGrp="1" noChangeArrowheads="1"/>
          </p:cNvSpPr>
          <p:nvPr>
            <p:ph type="title"/>
          </p:nvPr>
        </p:nvSpPr>
        <p:spPr>
          <a:xfrm>
            <a:off x="685800" y="0"/>
            <a:ext cx="7772400" cy="1143000"/>
          </a:xfrm>
          <a:noFill/>
        </p:spPr>
        <p:txBody>
          <a:bodyPr lIns="90488" tIns="44450" rIns="90488" bIns="44450"/>
          <a:lstStyle/>
          <a:p>
            <a:r>
              <a:rPr lang="en-US" smtClean="0"/>
              <a:t>Export Subsidy -- Large Country</a:t>
            </a:r>
          </a:p>
        </p:txBody>
      </p:sp>
      <p:sp>
        <p:nvSpPr>
          <p:cNvPr id="60420"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1"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2" name="Rectangle 7"/>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60423" name="Rectangle 8"/>
          <p:cNvSpPr>
            <a:spLocks noChangeArrowheads="1"/>
          </p:cNvSpPr>
          <p:nvPr/>
        </p:nvSpPr>
        <p:spPr bwMode="auto">
          <a:xfrm>
            <a:off x="24384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60424" name="Rectangle 10"/>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60425" name="Line 12"/>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26" name="Rectangle 13"/>
          <p:cNvSpPr>
            <a:spLocks noChangeArrowheads="1"/>
          </p:cNvSpPr>
          <p:nvPr/>
        </p:nvSpPr>
        <p:spPr bwMode="auto">
          <a:xfrm>
            <a:off x="5867400" y="5257800"/>
            <a:ext cx="292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honey</a:t>
            </a:r>
          </a:p>
        </p:txBody>
      </p:sp>
      <p:sp>
        <p:nvSpPr>
          <p:cNvPr id="60427" name="Rectangle 14"/>
          <p:cNvSpPr>
            <a:spLocks noChangeArrowheads="1"/>
          </p:cNvSpPr>
          <p:nvPr/>
        </p:nvSpPr>
        <p:spPr bwMode="auto">
          <a:xfrm>
            <a:off x="59436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honey</a:t>
            </a:r>
          </a:p>
        </p:txBody>
      </p:sp>
      <p:sp>
        <p:nvSpPr>
          <p:cNvPr id="60428" name="Rectangle 16"/>
          <p:cNvSpPr>
            <a:spLocks noChangeArrowheads="1"/>
          </p:cNvSpPr>
          <p:nvPr/>
        </p:nvSpPr>
        <p:spPr bwMode="auto">
          <a:xfrm>
            <a:off x="3429000" y="6078538"/>
            <a:ext cx="4005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jars of honey per year)</a:t>
            </a:r>
          </a:p>
        </p:txBody>
      </p:sp>
      <p:sp>
        <p:nvSpPr>
          <p:cNvPr id="60429" name="Rectangle 17"/>
          <p:cNvSpPr>
            <a:spLocks noChangeArrowheads="1"/>
          </p:cNvSpPr>
          <p:nvPr/>
        </p:nvSpPr>
        <p:spPr bwMode="auto">
          <a:xfrm rot="-5400000">
            <a:off x="-846138" y="2490788"/>
            <a:ext cx="25431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jar of  honey)</a:t>
            </a:r>
          </a:p>
        </p:txBody>
      </p:sp>
      <p:sp>
        <p:nvSpPr>
          <p:cNvPr id="60430" name="Line 19"/>
          <p:cNvSpPr>
            <a:spLocks noChangeShapeType="1"/>
          </p:cNvSpPr>
          <p:nvPr/>
        </p:nvSpPr>
        <p:spPr bwMode="auto">
          <a:xfrm flipV="1">
            <a:off x="2209800" y="22860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31" name="Rectangle 20"/>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60432" name="Line 21"/>
          <p:cNvSpPr>
            <a:spLocks noChangeShapeType="1"/>
          </p:cNvSpPr>
          <p:nvPr/>
        </p:nvSpPr>
        <p:spPr bwMode="auto">
          <a:xfrm flipV="1">
            <a:off x="50292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33" name="Line 23"/>
          <p:cNvSpPr>
            <a:spLocks noChangeShapeType="1"/>
          </p:cNvSpPr>
          <p:nvPr/>
        </p:nvSpPr>
        <p:spPr bwMode="auto">
          <a:xfrm flipV="1">
            <a:off x="2209800" y="2743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34" name="Line 24"/>
          <p:cNvSpPr>
            <a:spLocks noChangeShapeType="1"/>
          </p:cNvSpPr>
          <p:nvPr/>
        </p:nvSpPr>
        <p:spPr bwMode="auto">
          <a:xfrm flipV="1">
            <a:off x="25908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435" name="Line 27"/>
          <p:cNvSpPr>
            <a:spLocks noChangeShapeType="1"/>
          </p:cNvSpPr>
          <p:nvPr/>
        </p:nvSpPr>
        <p:spPr bwMode="auto">
          <a:xfrm flipV="1">
            <a:off x="2209800" y="32004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3" name="Rectangle 3"/>
          <p:cNvSpPr>
            <a:spLocks noGrp="1" noChangeArrowheads="1"/>
          </p:cNvSpPr>
          <p:nvPr>
            <p:ph type="title"/>
          </p:nvPr>
        </p:nvSpPr>
        <p:spPr>
          <a:xfrm>
            <a:off x="685800" y="0"/>
            <a:ext cx="7772400" cy="1143000"/>
          </a:xfrm>
          <a:noFill/>
        </p:spPr>
        <p:txBody>
          <a:bodyPr lIns="90488" tIns="44450" rIns="90488" bIns="44450"/>
          <a:lstStyle/>
          <a:p>
            <a:r>
              <a:rPr lang="en-US" smtClean="0"/>
              <a:t>Export Subsidy -- Large Country</a:t>
            </a:r>
          </a:p>
        </p:txBody>
      </p:sp>
      <p:sp>
        <p:nvSpPr>
          <p:cNvPr id="61444"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5"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6" name="Rectangle 6"/>
          <p:cNvSpPr>
            <a:spLocks noChangeArrowheads="1"/>
          </p:cNvSpPr>
          <p:nvPr/>
        </p:nvSpPr>
        <p:spPr bwMode="auto">
          <a:xfrm>
            <a:off x="685800" y="1981200"/>
            <a:ext cx="18192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9=P </a:t>
            </a:r>
            <a:r>
              <a:rPr lang="en-US" sz="2400" baseline="-25000">
                <a:solidFill>
                  <a:srgbClr val="FF3300"/>
                </a:solidFill>
              </a:rPr>
              <a:t>support</a:t>
            </a:r>
          </a:p>
        </p:txBody>
      </p:sp>
      <p:sp>
        <p:nvSpPr>
          <p:cNvPr id="61447"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61448" name="Rectangle 10"/>
          <p:cNvSpPr>
            <a:spLocks noChangeArrowheads="1"/>
          </p:cNvSpPr>
          <p:nvPr/>
        </p:nvSpPr>
        <p:spPr bwMode="auto">
          <a:xfrm>
            <a:off x="24384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61449" name="Rectangle 12"/>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61450" name="Rectangle 13"/>
          <p:cNvSpPr>
            <a:spLocks noChangeArrowheads="1"/>
          </p:cNvSpPr>
          <p:nvPr/>
        </p:nvSpPr>
        <p:spPr bwMode="auto">
          <a:xfrm>
            <a:off x="2590800" y="2365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61451" name="Line 16"/>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52" name="Rectangle 19"/>
          <p:cNvSpPr>
            <a:spLocks noChangeArrowheads="1"/>
          </p:cNvSpPr>
          <p:nvPr/>
        </p:nvSpPr>
        <p:spPr bwMode="auto">
          <a:xfrm>
            <a:off x="5867400" y="5257800"/>
            <a:ext cx="292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honey</a:t>
            </a:r>
          </a:p>
        </p:txBody>
      </p:sp>
      <p:sp>
        <p:nvSpPr>
          <p:cNvPr id="61453" name="Rectangle 20"/>
          <p:cNvSpPr>
            <a:spLocks noChangeArrowheads="1"/>
          </p:cNvSpPr>
          <p:nvPr/>
        </p:nvSpPr>
        <p:spPr bwMode="auto">
          <a:xfrm>
            <a:off x="59436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honey</a:t>
            </a:r>
          </a:p>
        </p:txBody>
      </p:sp>
      <p:sp>
        <p:nvSpPr>
          <p:cNvPr id="61454" name="Rectangle 21"/>
          <p:cNvSpPr>
            <a:spLocks noChangeArrowheads="1"/>
          </p:cNvSpPr>
          <p:nvPr/>
        </p:nvSpPr>
        <p:spPr bwMode="auto">
          <a:xfrm>
            <a:off x="3657600" y="2362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p>
        </p:txBody>
      </p:sp>
      <p:sp>
        <p:nvSpPr>
          <p:cNvPr id="61455" name="Rectangle 22"/>
          <p:cNvSpPr>
            <a:spLocks noChangeArrowheads="1"/>
          </p:cNvSpPr>
          <p:nvPr/>
        </p:nvSpPr>
        <p:spPr bwMode="auto">
          <a:xfrm>
            <a:off x="3429000" y="6078538"/>
            <a:ext cx="4005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jars of honey per year)</a:t>
            </a:r>
          </a:p>
        </p:txBody>
      </p:sp>
      <p:sp>
        <p:nvSpPr>
          <p:cNvPr id="61456" name="Rectangle 23"/>
          <p:cNvSpPr>
            <a:spLocks noChangeArrowheads="1"/>
          </p:cNvSpPr>
          <p:nvPr/>
        </p:nvSpPr>
        <p:spPr bwMode="auto">
          <a:xfrm rot="-5400000">
            <a:off x="-846138" y="2490788"/>
            <a:ext cx="25431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jar of  honey)</a:t>
            </a:r>
          </a:p>
        </p:txBody>
      </p:sp>
      <p:sp>
        <p:nvSpPr>
          <p:cNvPr id="61457" name="Line 25"/>
          <p:cNvSpPr>
            <a:spLocks noChangeShapeType="1"/>
          </p:cNvSpPr>
          <p:nvPr/>
        </p:nvSpPr>
        <p:spPr bwMode="auto">
          <a:xfrm flipV="1">
            <a:off x="2209800" y="22860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58" name="Rectangle 26"/>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61459" name="Line 27"/>
          <p:cNvSpPr>
            <a:spLocks noChangeShapeType="1"/>
          </p:cNvSpPr>
          <p:nvPr/>
        </p:nvSpPr>
        <p:spPr bwMode="auto">
          <a:xfrm flipV="1">
            <a:off x="50292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60" name="Rectangle 28"/>
          <p:cNvSpPr>
            <a:spLocks noChangeArrowheads="1"/>
          </p:cNvSpPr>
          <p:nvPr/>
        </p:nvSpPr>
        <p:spPr bwMode="auto">
          <a:xfrm>
            <a:off x="228600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61461" name="Line 30"/>
          <p:cNvSpPr>
            <a:spLocks noChangeShapeType="1"/>
          </p:cNvSpPr>
          <p:nvPr/>
        </p:nvSpPr>
        <p:spPr bwMode="auto">
          <a:xfrm flipV="1">
            <a:off x="2209800" y="2743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62" name="Line 31"/>
          <p:cNvSpPr>
            <a:spLocks noChangeShapeType="1"/>
          </p:cNvSpPr>
          <p:nvPr/>
        </p:nvSpPr>
        <p:spPr bwMode="auto">
          <a:xfrm flipV="1">
            <a:off x="25908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63" name="Rectangle 34"/>
          <p:cNvSpPr>
            <a:spLocks noChangeArrowheads="1"/>
          </p:cNvSpPr>
          <p:nvPr/>
        </p:nvSpPr>
        <p:spPr bwMode="auto">
          <a:xfrm>
            <a:off x="4692650" y="2362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d</a:t>
            </a:r>
          </a:p>
        </p:txBody>
      </p:sp>
      <p:sp>
        <p:nvSpPr>
          <p:cNvPr id="61464" name="Line 35"/>
          <p:cNvSpPr>
            <a:spLocks noChangeShapeType="1"/>
          </p:cNvSpPr>
          <p:nvPr/>
        </p:nvSpPr>
        <p:spPr bwMode="auto">
          <a:xfrm flipV="1">
            <a:off x="2209800" y="32004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65" name="Rectangle 36"/>
          <p:cNvSpPr>
            <a:spLocks noChangeArrowheads="1"/>
          </p:cNvSpPr>
          <p:nvPr/>
        </p:nvSpPr>
        <p:spPr bwMode="auto">
          <a:xfrm>
            <a:off x="685800" y="2514600"/>
            <a:ext cx="19113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8 = P </a:t>
            </a:r>
            <a:r>
              <a:rPr lang="en-US" sz="2400" baseline="-25000">
                <a:solidFill>
                  <a:srgbClr val="FF3300"/>
                </a:solidFill>
              </a:rPr>
              <a:t>world</a:t>
            </a:r>
          </a:p>
        </p:txBody>
      </p:sp>
      <p:sp>
        <p:nvSpPr>
          <p:cNvPr id="61466" name="Rectangle 37"/>
          <p:cNvSpPr>
            <a:spLocks noChangeArrowheads="1"/>
          </p:cNvSpPr>
          <p:nvPr/>
        </p:nvSpPr>
        <p:spPr bwMode="auto">
          <a:xfrm>
            <a:off x="685800" y="2973388"/>
            <a:ext cx="22542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7 = P </a:t>
            </a:r>
            <a:r>
              <a:rPr lang="en-US" sz="2400" baseline="-25000">
                <a:solidFill>
                  <a:srgbClr val="FF3300"/>
                </a:solidFill>
              </a:rPr>
              <a:t>world w/subsidy</a:t>
            </a:r>
          </a:p>
        </p:txBody>
      </p:sp>
      <p:sp>
        <p:nvSpPr>
          <p:cNvPr id="61467" name="Rectangle 38"/>
          <p:cNvSpPr>
            <a:spLocks noChangeArrowheads="1"/>
          </p:cNvSpPr>
          <p:nvPr/>
        </p:nvSpPr>
        <p:spPr bwMode="auto">
          <a:xfrm>
            <a:off x="4495800" y="27463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g</a:t>
            </a:r>
            <a:endParaRPr lang="en-US" sz="2400"/>
          </a:p>
        </p:txBody>
      </p:sp>
      <p:sp>
        <p:nvSpPr>
          <p:cNvPr id="61468" name="Rectangle 39"/>
          <p:cNvSpPr>
            <a:spLocks noChangeArrowheads="1"/>
          </p:cNvSpPr>
          <p:nvPr/>
        </p:nvSpPr>
        <p:spPr bwMode="auto">
          <a:xfrm>
            <a:off x="3657600" y="2746375"/>
            <a:ext cx="282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f</a:t>
            </a:r>
            <a:endParaRPr lang="en-US" sz="2400"/>
          </a:p>
        </p:txBody>
      </p:sp>
      <p:sp>
        <p:nvSpPr>
          <p:cNvPr id="61469" name="Rectangle 40"/>
          <p:cNvSpPr>
            <a:spLocks noChangeArrowheads="1"/>
          </p:cNvSpPr>
          <p:nvPr/>
        </p:nvSpPr>
        <p:spPr bwMode="auto">
          <a:xfrm>
            <a:off x="3001963" y="2822575"/>
            <a:ext cx="3159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e</a:t>
            </a:r>
            <a:endParaRPr lang="en-US" sz="2400"/>
          </a:p>
        </p:txBody>
      </p:sp>
      <p:sp>
        <p:nvSpPr>
          <p:cNvPr id="61470" name="Rectangle 41"/>
          <p:cNvSpPr>
            <a:spLocks noChangeArrowheads="1"/>
          </p:cNvSpPr>
          <p:nvPr/>
        </p:nvSpPr>
        <p:spPr bwMode="auto">
          <a:xfrm>
            <a:off x="18288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chemeClr val="hlink"/>
                </a:solidFill>
              </a:rPr>
              <a:t>2</a:t>
            </a:r>
          </a:p>
        </p:txBody>
      </p:sp>
      <p:sp>
        <p:nvSpPr>
          <p:cNvPr id="61471" name="Line 42"/>
          <p:cNvSpPr>
            <a:spLocks noChangeShapeType="1"/>
          </p:cNvSpPr>
          <p:nvPr/>
        </p:nvSpPr>
        <p:spPr bwMode="auto">
          <a:xfrm>
            <a:off x="2590800" y="5410200"/>
            <a:ext cx="2438400" cy="0"/>
          </a:xfrm>
          <a:prstGeom prst="line">
            <a:avLst/>
          </a:prstGeom>
          <a:noFill/>
          <a:ln w="25400" cap="rnd">
            <a:solidFill>
              <a:schemeClr val="hlink"/>
            </a:solidFill>
            <a:prstDash val="sysDot"/>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mtClean="0"/>
              <a:t>Welfare Cost -- Export Subsidy </a:t>
            </a:r>
            <a:r>
              <a:rPr lang="en-US" sz="3600" smtClean="0"/>
              <a:t>Large Country Case</a:t>
            </a:r>
          </a:p>
        </p:txBody>
      </p:sp>
      <p:graphicFrame>
        <p:nvGraphicFramePr>
          <p:cNvPr id="13314" name="Object 3"/>
          <p:cNvGraphicFramePr>
            <a:graphicFrameLocks noGrp="1" noChangeAspect="1"/>
          </p:cNvGraphicFramePr>
          <p:nvPr>
            <p:ph type="tbl" idx="1"/>
          </p:nvPr>
        </p:nvGraphicFramePr>
        <p:xfrm>
          <a:off x="925513" y="1982788"/>
          <a:ext cx="7445375" cy="4110037"/>
        </p:xfrm>
        <a:graphic>
          <a:graphicData uri="http://schemas.openxmlformats.org/presentationml/2006/ole">
            <mc:AlternateContent xmlns:mc="http://schemas.openxmlformats.org/markup-compatibility/2006">
              <mc:Choice xmlns:v="urn:schemas-microsoft-com:vml" Requires="v">
                <p:oleObj spid="_x0000_s13318" name="Document" r:id="rId4" imgW="7452360" imgH="4114800" progId="Word.Document.8">
                  <p:embed/>
                </p:oleObj>
              </mc:Choice>
              <mc:Fallback>
                <p:oleObj name="Document" r:id="rId4" imgW="7452360" imgH="4114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1982788"/>
                        <a:ext cx="7445375" cy="4110037"/>
                      </a:xfrm>
                      <a:prstGeom prst="rect">
                        <a:avLst/>
                      </a:prstGeom>
                    </p:spPr>
                  </p:pic>
                </p:oleObj>
              </mc:Fallback>
            </mc:AlternateContent>
          </a:graphicData>
        </a:graphic>
      </p:graphicFrame>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Welfare Cost -- Export Subsidy </a:t>
            </a:r>
            <a:r>
              <a:rPr lang="en-US" sz="3600" smtClean="0"/>
              <a:t>Large Country Case</a:t>
            </a:r>
          </a:p>
        </p:txBody>
      </p:sp>
      <p:graphicFrame>
        <p:nvGraphicFramePr>
          <p:cNvPr id="14338" name="Object 0"/>
          <p:cNvGraphicFramePr>
            <a:graphicFrameLocks noGrp="1" noChangeAspect="1"/>
          </p:cNvGraphicFramePr>
          <p:nvPr>
            <p:ph type="tbl" idx="1"/>
          </p:nvPr>
        </p:nvGraphicFramePr>
        <p:xfrm>
          <a:off x="925513" y="1982788"/>
          <a:ext cx="7445375" cy="4110037"/>
        </p:xfrm>
        <a:graphic>
          <a:graphicData uri="http://schemas.openxmlformats.org/presentationml/2006/ole">
            <mc:AlternateContent xmlns:mc="http://schemas.openxmlformats.org/markup-compatibility/2006">
              <mc:Choice xmlns:v="urn:schemas-microsoft-com:vml" Requires="v">
                <p:oleObj spid="_x0000_s14342" name="Document" r:id="rId4" imgW="7452360" imgH="4114800" progId="Word.Document.8">
                  <p:embed/>
                </p:oleObj>
              </mc:Choice>
              <mc:Fallback>
                <p:oleObj name="Document" r:id="rId4" imgW="7452360" imgH="4114800" progId="Word.Document.8">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1982788"/>
                        <a:ext cx="7445375" cy="4110037"/>
                      </a:xfrm>
                      <a:prstGeom prst="rect">
                        <a:avLst/>
                      </a:prstGeom>
                    </p:spPr>
                  </p:pic>
                </p:oleObj>
              </mc:Fallback>
            </mc:AlternateContent>
          </a:graphicData>
        </a:graphic>
      </p:graphicFrame>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noFill/>
        </p:spPr>
        <p:txBody>
          <a:bodyPr lIns="90488" tIns="44450" rIns="90488" bIns="44450"/>
          <a:lstStyle/>
          <a:p>
            <a:r>
              <a:rPr lang="en-US" smtClean="0"/>
              <a:t>Non-tariff Barriers</a:t>
            </a:r>
          </a:p>
        </p:txBody>
      </p:sp>
      <p:sp>
        <p:nvSpPr>
          <p:cNvPr id="20483" name="Rectangle 1027"/>
          <p:cNvSpPr>
            <a:spLocks noGrp="1" noChangeArrowheads="1"/>
          </p:cNvSpPr>
          <p:nvPr>
            <p:ph type="body" idx="1"/>
          </p:nvPr>
        </p:nvSpPr>
        <p:spPr>
          <a:noFill/>
        </p:spPr>
        <p:txBody>
          <a:bodyPr lIns="90488" tIns="44450" rIns="90488" bIns="44450"/>
          <a:lstStyle/>
          <a:p>
            <a:r>
              <a:rPr lang="en-US" sz="2800" smtClean="0">
                <a:solidFill>
                  <a:schemeClr val="hlink"/>
                </a:solidFill>
              </a:rPr>
              <a:t>Tariff-rate quotas (TRQs)</a:t>
            </a:r>
            <a:r>
              <a:rPr lang="en-US" sz="2800" smtClean="0"/>
              <a:t>, allow quantities below the quota to enter at low tariff rates. Once the quota is exceeded a higher tariff applies. See Table5.2, page 147, Carbaugh</a:t>
            </a:r>
          </a:p>
          <a:p>
            <a:r>
              <a:rPr lang="en-US" sz="2800" smtClean="0"/>
              <a:t>WTO members are beginning to replace existing quotas with TRQs</a:t>
            </a:r>
          </a:p>
          <a:p>
            <a:r>
              <a:rPr lang="en-US" sz="2800" smtClean="0"/>
              <a:t>Quotas (on apparel and textiles) are to be phased out by 2005</a:t>
            </a:r>
          </a:p>
          <a:p>
            <a:pPr lvl="2"/>
            <a:r>
              <a:rPr lang="en-US" sz="2000" smtClean="0"/>
              <a:t>Exceptions are allowed</a:t>
            </a: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title"/>
          </p:nvPr>
        </p:nvSpPr>
        <p:spPr>
          <a:xfrm>
            <a:off x="228600" y="152400"/>
            <a:ext cx="7772400" cy="1143000"/>
          </a:xfrm>
          <a:noFill/>
        </p:spPr>
        <p:txBody>
          <a:bodyPr/>
          <a:lstStyle/>
          <a:p>
            <a:r>
              <a:rPr lang="en-US" sz="3600" smtClean="0">
                <a:solidFill>
                  <a:srgbClr val="336699"/>
                </a:solidFill>
              </a:rPr>
              <a:t>Europe’s Common Agricultural Program</a:t>
            </a:r>
            <a:r>
              <a:rPr lang="en-US" smtClean="0">
                <a:solidFill>
                  <a:srgbClr val="336699"/>
                </a:solidFill>
              </a:rPr>
              <a:t/>
            </a:r>
            <a:br>
              <a:rPr lang="en-US" smtClean="0">
                <a:solidFill>
                  <a:srgbClr val="336699"/>
                </a:solidFill>
              </a:rPr>
            </a:br>
            <a:endParaRPr lang="en-US" smtClean="0">
              <a:solidFill>
                <a:srgbClr val="336699"/>
              </a:solidFill>
            </a:endParaRPr>
          </a:p>
        </p:txBody>
      </p:sp>
      <p:grpSp>
        <p:nvGrpSpPr>
          <p:cNvPr id="2" name="Group 4"/>
          <p:cNvGrpSpPr>
            <a:grpSpLocks/>
          </p:cNvGrpSpPr>
          <p:nvPr/>
        </p:nvGrpSpPr>
        <p:grpSpPr bwMode="auto">
          <a:xfrm>
            <a:off x="1341438" y="2098675"/>
            <a:ext cx="6202362" cy="4151313"/>
            <a:chOff x="845" y="1007"/>
            <a:chExt cx="3907" cy="2615"/>
          </a:xfrm>
        </p:grpSpPr>
        <p:sp>
          <p:nvSpPr>
            <p:cNvPr id="62494" name="Line 5"/>
            <p:cNvSpPr>
              <a:spLocks noChangeShapeType="1"/>
            </p:cNvSpPr>
            <p:nvPr/>
          </p:nvSpPr>
          <p:spPr bwMode="auto">
            <a:xfrm>
              <a:off x="1158" y="1217"/>
              <a:ext cx="0" cy="2167"/>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95" name="Line 6"/>
            <p:cNvSpPr>
              <a:spLocks noChangeShapeType="1"/>
            </p:cNvSpPr>
            <p:nvPr/>
          </p:nvSpPr>
          <p:spPr bwMode="auto">
            <a:xfrm flipH="1">
              <a:off x="1158" y="3384"/>
              <a:ext cx="3220" cy="0"/>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96" name="Text Box 7"/>
            <p:cNvSpPr txBox="1">
              <a:spLocks noChangeArrowheads="1"/>
            </p:cNvSpPr>
            <p:nvPr/>
          </p:nvSpPr>
          <p:spPr bwMode="auto">
            <a:xfrm>
              <a:off x="845" y="1007"/>
              <a:ext cx="6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Price, </a:t>
              </a:r>
              <a:r>
                <a:rPr lang="en-US" sz="1800" b="1" i="1">
                  <a:latin typeface="Arial" panose="020B0604020202020204" pitchFamily="34" charset="0"/>
                </a:rPr>
                <a:t>P</a:t>
              </a:r>
            </a:p>
          </p:txBody>
        </p:sp>
        <p:sp>
          <p:nvSpPr>
            <p:cNvPr id="62497" name="Text Box 8"/>
            <p:cNvSpPr txBox="1">
              <a:spLocks noChangeArrowheads="1"/>
            </p:cNvSpPr>
            <p:nvPr/>
          </p:nvSpPr>
          <p:spPr bwMode="auto">
            <a:xfrm>
              <a:off x="3860" y="3391"/>
              <a:ext cx="8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Quantity, </a:t>
              </a:r>
              <a:r>
                <a:rPr lang="en-US" sz="1800" b="1" i="1">
                  <a:latin typeface="Arial" panose="020B0604020202020204" pitchFamily="34" charset="0"/>
                </a:rPr>
                <a:t>Q</a:t>
              </a:r>
            </a:p>
          </p:txBody>
        </p:sp>
      </p:grpSp>
      <p:sp>
        <p:nvSpPr>
          <p:cNvPr id="978953" name="Rectangle 9"/>
          <p:cNvSpPr>
            <a:spLocks noChangeArrowheads="1"/>
          </p:cNvSpPr>
          <p:nvPr/>
        </p:nvSpPr>
        <p:spPr bwMode="auto">
          <a:xfrm>
            <a:off x="4038600" y="2973388"/>
            <a:ext cx="1371600" cy="1600200"/>
          </a:xfrm>
          <a:prstGeom prst="rect">
            <a:avLst/>
          </a:prstGeom>
          <a:solidFill>
            <a:srgbClr val="00CCFF"/>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grpSp>
        <p:nvGrpSpPr>
          <p:cNvPr id="3" name="Group 10"/>
          <p:cNvGrpSpPr>
            <a:grpSpLocks/>
          </p:cNvGrpSpPr>
          <p:nvPr/>
        </p:nvGrpSpPr>
        <p:grpSpPr bwMode="auto">
          <a:xfrm>
            <a:off x="3276600" y="2209800"/>
            <a:ext cx="2927350" cy="2820988"/>
            <a:chOff x="2064" y="1392"/>
            <a:chExt cx="1844" cy="1777"/>
          </a:xfrm>
        </p:grpSpPr>
        <p:sp>
          <p:nvSpPr>
            <p:cNvPr id="62492" name="Line 11"/>
            <p:cNvSpPr>
              <a:spLocks noChangeShapeType="1"/>
            </p:cNvSpPr>
            <p:nvPr/>
          </p:nvSpPr>
          <p:spPr bwMode="auto">
            <a:xfrm flipH="1">
              <a:off x="2064" y="1585"/>
              <a:ext cx="1632" cy="1584"/>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93" name="Text Box 12"/>
            <p:cNvSpPr txBox="1">
              <a:spLocks noChangeArrowheads="1"/>
            </p:cNvSpPr>
            <p:nvPr/>
          </p:nvSpPr>
          <p:spPr bwMode="auto">
            <a:xfrm>
              <a:off x="3696" y="1392"/>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S</a:t>
              </a:r>
            </a:p>
          </p:txBody>
        </p:sp>
      </p:grpSp>
      <p:grpSp>
        <p:nvGrpSpPr>
          <p:cNvPr id="4" name="Group 13"/>
          <p:cNvGrpSpPr>
            <a:grpSpLocks/>
          </p:cNvGrpSpPr>
          <p:nvPr/>
        </p:nvGrpSpPr>
        <p:grpSpPr bwMode="auto">
          <a:xfrm>
            <a:off x="3581400" y="2516188"/>
            <a:ext cx="2863850" cy="2767012"/>
            <a:chOff x="2256" y="1585"/>
            <a:chExt cx="1804" cy="1743"/>
          </a:xfrm>
        </p:grpSpPr>
        <p:sp>
          <p:nvSpPr>
            <p:cNvPr id="62490" name="Line 14"/>
            <p:cNvSpPr>
              <a:spLocks noChangeShapeType="1"/>
            </p:cNvSpPr>
            <p:nvPr/>
          </p:nvSpPr>
          <p:spPr bwMode="auto">
            <a:xfrm>
              <a:off x="2256" y="1585"/>
              <a:ext cx="1584" cy="1536"/>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91" name="Text Box 15"/>
            <p:cNvSpPr txBox="1">
              <a:spLocks noChangeArrowheads="1"/>
            </p:cNvSpPr>
            <p:nvPr/>
          </p:nvSpPr>
          <p:spPr bwMode="auto">
            <a:xfrm>
              <a:off x="3840" y="3097"/>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D</a:t>
              </a:r>
            </a:p>
          </p:txBody>
        </p:sp>
      </p:grpSp>
      <p:grpSp>
        <p:nvGrpSpPr>
          <p:cNvPr id="5" name="Group 16"/>
          <p:cNvGrpSpPr>
            <a:grpSpLocks/>
          </p:cNvGrpSpPr>
          <p:nvPr/>
        </p:nvGrpSpPr>
        <p:grpSpPr bwMode="auto">
          <a:xfrm>
            <a:off x="838200" y="3125788"/>
            <a:ext cx="3810000" cy="1190625"/>
            <a:chOff x="528" y="1728"/>
            <a:chExt cx="2400" cy="750"/>
          </a:xfrm>
        </p:grpSpPr>
        <p:sp>
          <p:nvSpPr>
            <p:cNvPr id="62488" name="Line 17"/>
            <p:cNvSpPr>
              <a:spLocks noChangeShapeType="1"/>
            </p:cNvSpPr>
            <p:nvPr/>
          </p:nvSpPr>
          <p:spPr bwMode="auto">
            <a:xfrm>
              <a:off x="1152" y="2064"/>
              <a:ext cx="1776" cy="0"/>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89" name="Text Box 18"/>
            <p:cNvSpPr txBox="1">
              <a:spLocks noChangeArrowheads="1"/>
            </p:cNvSpPr>
            <p:nvPr/>
          </p:nvSpPr>
          <p:spPr bwMode="auto">
            <a:xfrm>
              <a:off x="528" y="1728"/>
              <a:ext cx="67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EU price without imports</a:t>
              </a:r>
            </a:p>
          </p:txBody>
        </p:sp>
      </p:grpSp>
      <p:grpSp>
        <p:nvGrpSpPr>
          <p:cNvPr id="6" name="Group 19"/>
          <p:cNvGrpSpPr>
            <a:grpSpLocks/>
          </p:cNvGrpSpPr>
          <p:nvPr/>
        </p:nvGrpSpPr>
        <p:grpSpPr bwMode="auto">
          <a:xfrm>
            <a:off x="381000" y="4357688"/>
            <a:ext cx="5324475" cy="366712"/>
            <a:chOff x="240" y="2745"/>
            <a:chExt cx="3354" cy="231"/>
          </a:xfrm>
        </p:grpSpPr>
        <p:sp>
          <p:nvSpPr>
            <p:cNvPr id="62486" name="Line 20"/>
            <p:cNvSpPr>
              <a:spLocks noChangeShapeType="1"/>
            </p:cNvSpPr>
            <p:nvPr/>
          </p:nvSpPr>
          <p:spPr bwMode="auto">
            <a:xfrm>
              <a:off x="1152" y="2881"/>
              <a:ext cx="244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87" name="Text Box 21"/>
            <p:cNvSpPr txBox="1">
              <a:spLocks noChangeArrowheads="1"/>
            </p:cNvSpPr>
            <p:nvPr/>
          </p:nvSpPr>
          <p:spPr bwMode="auto">
            <a:xfrm>
              <a:off x="240" y="2745"/>
              <a:ext cx="9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World price</a:t>
              </a:r>
            </a:p>
          </p:txBody>
        </p:sp>
      </p:grpSp>
      <p:grpSp>
        <p:nvGrpSpPr>
          <p:cNvPr id="7" name="Group 22"/>
          <p:cNvGrpSpPr>
            <a:grpSpLocks/>
          </p:cNvGrpSpPr>
          <p:nvPr/>
        </p:nvGrpSpPr>
        <p:grpSpPr bwMode="auto">
          <a:xfrm>
            <a:off x="5865813" y="3214688"/>
            <a:ext cx="3263900" cy="641350"/>
            <a:chOff x="3695" y="2025"/>
            <a:chExt cx="2056" cy="404"/>
          </a:xfrm>
        </p:grpSpPr>
        <p:sp>
          <p:nvSpPr>
            <p:cNvPr id="62484" name="Rectangle 23"/>
            <p:cNvSpPr>
              <a:spLocks noChangeArrowheads="1"/>
            </p:cNvSpPr>
            <p:nvPr/>
          </p:nvSpPr>
          <p:spPr bwMode="auto">
            <a:xfrm>
              <a:off x="3695" y="2065"/>
              <a:ext cx="432" cy="192"/>
            </a:xfrm>
            <a:prstGeom prst="rect">
              <a:avLst/>
            </a:prstGeom>
            <a:solidFill>
              <a:srgbClr val="00CCFF"/>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62485" name="Text Box 24"/>
            <p:cNvSpPr txBox="1">
              <a:spLocks noChangeArrowheads="1"/>
            </p:cNvSpPr>
            <p:nvPr/>
          </p:nvSpPr>
          <p:spPr bwMode="auto">
            <a:xfrm>
              <a:off x="4175" y="2025"/>
              <a:ext cx="157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 cost of government</a:t>
              </a:r>
            </a:p>
            <a:p>
              <a:r>
                <a:rPr lang="en-US" sz="1800" b="1">
                  <a:latin typeface="Arial" panose="020B0604020202020204" pitchFamily="34" charset="0"/>
                </a:rPr>
                <a:t>    subsidy</a:t>
              </a:r>
            </a:p>
          </p:txBody>
        </p:sp>
      </p:grpSp>
      <p:grpSp>
        <p:nvGrpSpPr>
          <p:cNvPr id="8" name="Group 25"/>
          <p:cNvGrpSpPr>
            <a:grpSpLocks/>
          </p:cNvGrpSpPr>
          <p:nvPr/>
        </p:nvGrpSpPr>
        <p:grpSpPr bwMode="auto">
          <a:xfrm>
            <a:off x="152400" y="2743200"/>
            <a:ext cx="5257800" cy="3125788"/>
            <a:chOff x="96" y="1728"/>
            <a:chExt cx="3312" cy="1969"/>
          </a:xfrm>
        </p:grpSpPr>
        <p:sp>
          <p:nvSpPr>
            <p:cNvPr id="62478" name="Text Box 26"/>
            <p:cNvSpPr txBox="1">
              <a:spLocks noChangeArrowheads="1"/>
            </p:cNvSpPr>
            <p:nvPr/>
          </p:nvSpPr>
          <p:spPr bwMode="auto">
            <a:xfrm>
              <a:off x="96" y="1728"/>
              <a:ext cx="10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Support price</a:t>
              </a:r>
            </a:p>
          </p:txBody>
        </p:sp>
        <p:sp>
          <p:nvSpPr>
            <p:cNvPr id="62479" name="Line 27"/>
            <p:cNvSpPr>
              <a:spLocks noChangeShapeType="1"/>
            </p:cNvSpPr>
            <p:nvPr/>
          </p:nvSpPr>
          <p:spPr bwMode="auto">
            <a:xfrm>
              <a:off x="1152" y="1873"/>
              <a:ext cx="2256"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80" name="Oval 28"/>
            <p:cNvSpPr>
              <a:spLocks noChangeArrowheads="1"/>
            </p:cNvSpPr>
            <p:nvPr/>
          </p:nvSpPr>
          <p:spPr bwMode="auto">
            <a:xfrm>
              <a:off x="3360" y="1873"/>
              <a:ext cx="46" cy="46"/>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62481" name="Oval 29"/>
            <p:cNvSpPr>
              <a:spLocks noChangeArrowheads="1"/>
            </p:cNvSpPr>
            <p:nvPr/>
          </p:nvSpPr>
          <p:spPr bwMode="auto">
            <a:xfrm>
              <a:off x="2544" y="1873"/>
              <a:ext cx="46" cy="46"/>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62482" name="Line 30"/>
            <p:cNvSpPr>
              <a:spLocks noChangeShapeType="1"/>
            </p:cNvSpPr>
            <p:nvPr/>
          </p:nvSpPr>
          <p:spPr bwMode="auto">
            <a:xfrm>
              <a:off x="2544" y="1873"/>
              <a:ext cx="0" cy="1824"/>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483" name="Line 31"/>
            <p:cNvSpPr>
              <a:spLocks noChangeShapeType="1"/>
            </p:cNvSpPr>
            <p:nvPr/>
          </p:nvSpPr>
          <p:spPr bwMode="auto">
            <a:xfrm>
              <a:off x="3408" y="1873"/>
              <a:ext cx="0" cy="1824"/>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9" name="Group 32"/>
          <p:cNvGrpSpPr>
            <a:grpSpLocks/>
          </p:cNvGrpSpPr>
          <p:nvPr/>
        </p:nvGrpSpPr>
        <p:grpSpPr bwMode="auto">
          <a:xfrm>
            <a:off x="4038600" y="6021388"/>
            <a:ext cx="1371600" cy="684212"/>
            <a:chOff x="2544" y="3793"/>
            <a:chExt cx="864" cy="431"/>
          </a:xfrm>
        </p:grpSpPr>
        <p:sp>
          <p:nvSpPr>
            <p:cNvPr id="62476" name="AutoShape 33"/>
            <p:cNvSpPr>
              <a:spLocks/>
            </p:cNvSpPr>
            <p:nvPr/>
          </p:nvSpPr>
          <p:spPr bwMode="auto">
            <a:xfrm rot="-5400000">
              <a:off x="2856" y="3481"/>
              <a:ext cx="240" cy="864"/>
            </a:xfrm>
            <a:prstGeom prst="leftBrace">
              <a:avLst>
                <a:gd name="adj1" fmla="val 30000"/>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62477" name="Text Box 34"/>
            <p:cNvSpPr txBox="1">
              <a:spLocks noChangeArrowheads="1"/>
            </p:cNvSpPr>
            <p:nvPr/>
          </p:nvSpPr>
          <p:spPr bwMode="auto">
            <a:xfrm>
              <a:off x="2736" y="3993"/>
              <a:ext cx="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Exports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78953"/>
                                        </p:tgtEl>
                                        <p:attrNameLst>
                                          <p:attrName>style.visibility</p:attrName>
                                        </p:attrNameLst>
                                      </p:cBhvr>
                                      <p:to>
                                        <p:strVal val="visible"/>
                                      </p:to>
                                    </p:set>
                                    <p:animEffect transition="in" filter="dissolve">
                                      <p:cBhvr>
                                        <p:cTn id="42" dur="500"/>
                                        <p:tgtEl>
                                          <p:spTgt spid="9789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5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EU’s Budget Compared to its Gross National Income, GNI</a:t>
            </a:r>
          </a:p>
        </p:txBody>
      </p:sp>
      <p:sp>
        <p:nvSpPr>
          <p:cNvPr id="63491" name="Content Placeholder 2"/>
          <p:cNvSpPr>
            <a:spLocks noGrp="1"/>
          </p:cNvSpPr>
          <p:nvPr>
            <p:ph idx="1"/>
          </p:nvPr>
        </p:nvSpPr>
        <p:spPr>
          <a:xfrm>
            <a:off x="323850" y="1981200"/>
            <a:ext cx="3600450" cy="4465638"/>
          </a:xfrm>
        </p:spPr>
        <p:txBody>
          <a:bodyPr/>
          <a:lstStyle/>
          <a:p>
            <a:r>
              <a:rPr lang="en-US" smtClean="0"/>
              <a:t>Reforms instituted to comply with the WTO agreement (and budget pressures) have reduced the growth of agricultural subsidies.</a:t>
            </a:r>
          </a:p>
        </p:txBody>
      </p:sp>
      <p:pic>
        <p:nvPicPr>
          <p:cNvPr id="63492" name="Picture 4" descr="expenditure_en_6739_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5413" y="2314575"/>
            <a:ext cx="4852987"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0025" y="0"/>
            <a:ext cx="7772400" cy="1143000"/>
          </a:xfrm>
        </p:spPr>
        <p:txBody>
          <a:bodyPr/>
          <a:lstStyle/>
          <a:p>
            <a:r>
              <a:rPr lang="en-US" smtClean="0"/>
              <a:t>The EU was the 2</a:t>
            </a:r>
            <a:r>
              <a:rPr lang="en-US" baseline="30000" smtClean="0"/>
              <a:t>nd</a:t>
            </a:r>
            <a:r>
              <a:rPr lang="en-US" smtClean="0"/>
              <a:t> largest sugar exporter in 2000.</a:t>
            </a:r>
          </a:p>
        </p:txBody>
      </p:sp>
      <p:sp>
        <p:nvSpPr>
          <p:cNvPr id="64515" name="Content Placeholder 2"/>
          <p:cNvSpPr>
            <a:spLocks noGrp="1"/>
          </p:cNvSpPr>
          <p:nvPr>
            <p:ph idx="1"/>
          </p:nvPr>
        </p:nvSpPr>
        <p:spPr>
          <a:xfrm>
            <a:off x="323850" y="1539875"/>
            <a:ext cx="8113713" cy="1157288"/>
          </a:xfrm>
        </p:spPr>
        <p:txBody>
          <a:bodyPr/>
          <a:lstStyle/>
          <a:p>
            <a:r>
              <a:rPr lang="en-US" smtClean="0"/>
              <a:t>Reforms enacted in 2006 have made the EU a net importer of sugar.</a:t>
            </a:r>
          </a:p>
        </p:txBody>
      </p:sp>
      <p:pic>
        <p:nvPicPr>
          <p:cNvPr id="64516" name="Picture 2" descr="8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7950" y="2762250"/>
            <a:ext cx="6319838" cy="385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p:spPr>
        <p:txBody>
          <a:bodyPr lIns="90488" tIns="44450" rIns="90488" bIns="44450"/>
          <a:lstStyle/>
          <a:p>
            <a:r>
              <a:rPr lang="en-US" smtClean="0"/>
              <a:t>Learning Objectives</a:t>
            </a:r>
          </a:p>
        </p:txBody>
      </p:sp>
      <p:sp>
        <p:nvSpPr>
          <p:cNvPr id="65539" name="Rectangle 3"/>
          <p:cNvSpPr>
            <a:spLocks noGrp="1" noChangeArrowheads="1"/>
          </p:cNvSpPr>
          <p:nvPr>
            <p:ph type="body" idx="1"/>
          </p:nvPr>
        </p:nvSpPr>
        <p:spPr>
          <a:xfrm>
            <a:off x="685800" y="1981200"/>
            <a:ext cx="7848600" cy="4495800"/>
          </a:xfrm>
          <a:noFill/>
        </p:spPr>
        <p:txBody>
          <a:bodyPr lIns="90488" tIns="44450" rIns="90488" bIns="44450"/>
          <a:lstStyle/>
          <a:p>
            <a:pPr>
              <a:lnSpc>
                <a:spcPct val="90000"/>
              </a:lnSpc>
              <a:spcBef>
                <a:spcPct val="40000"/>
              </a:spcBef>
            </a:pPr>
            <a:r>
              <a:rPr lang="en-US" sz="2800" smtClean="0">
                <a:solidFill>
                  <a:srgbClr val="B2B2B2"/>
                </a:solidFill>
              </a:rPr>
              <a:t>Learn about some specific non-tariff barriers, NTB</a:t>
            </a:r>
          </a:p>
          <a:p>
            <a:pPr>
              <a:lnSpc>
                <a:spcPct val="90000"/>
              </a:lnSpc>
              <a:spcBef>
                <a:spcPct val="40000"/>
              </a:spcBef>
            </a:pPr>
            <a:r>
              <a:rPr lang="en-US" sz="2800" smtClean="0">
                <a:solidFill>
                  <a:srgbClr val="B2B2B2"/>
                </a:solidFill>
              </a:rPr>
              <a:t>Explain why the welfare effects of quotas are worse than those of tariffs</a:t>
            </a:r>
          </a:p>
          <a:p>
            <a:pPr>
              <a:lnSpc>
                <a:spcPct val="90000"/>
              </a:lnSpc>
              <a:spcBef>
                <a:spcPct val="40000"/>
              </a:spcBef>
            </a:pPr>
            <a:r>
              <a:rPr lang="en-US" sz="2800" smtClean="0">
                <a:solidFill>
                  <a:srgbClr val="B2B2B2"/>
                </a:solidFill>
              </a:rPr>
              <a:t>Explain why the welfare effects of VER are worse than those of quotas</a:t>
            </a:r>
          </a:p>
          <a:p>
            <a:pPr>
              <a:lnSpc>
                <a:spcPct val="90000"/>
              </a:lnSpc>
              <a:spcBef>
                <a:spcPct val="40000"/>
              </a:spcBef>
            </a:pPr>
            <a:r>
              <a:rPr lang="en-US" sz="2800" smtClean="0">
                <a:solidFill>
                  <a:srgbClr val="B2B2B2"/>
                </a:solidFill>
              </a:rPr>
              <a:t>Analyze the welfare effects of a domestic production subsidy</a:t>
            </a:r>
          </a:p>
          <a:p>
            <a:pPr>
              <a:lnSpc>
                <a:spcPct val="90000"/>
              </a:lnSpc>
              <a:spcBef>
                <a:spcPct val="40000"/>
              </a:spcBef>
            </a:pPr>
            <a:r>
              <a:rPr lang="en-US" sz="2800" smtClean="0">
                <a:solidFill>
                  <a:srgbClr val="B2B2B2"/>
                </a:solidFill>
              </a:rPr>
              <a:t>Analyze the welfare effects of an export subsidy</a:t>
            </a:r>
          </a:p>
          <a:p>
            <a:pPr>
              <a:lnSpc>
                <a:spcPct val="90000"/>
              </a:lnSpc>
              <a:spcBef>
                <a:spcPct val="40000"/>
              </a:spcBef>
            </a:pPr>
            <a:r>
              <a:rPr lang="en-US" sz="2800" smtClean="0"/>
              <a:t>Analyze validity of arguments for protection</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a:lstStyle/>
          <a:p>
            <a:r>
              <a:rPr lang="en-US" smtClean="0"/>
              <a:t>What do we mean by valid?</a:t>
            </a:r>
          </a:p>
        </p:txBody>
      </p:sp>
      <p:sp>
        <p:nvSpPr>
          <p:cNvPr id="879619" name="Rectangle 3"/>
          <p:cNvSpPr>
            <a:spLocks noGrp="1" noChangeArrowheads="1"/>
          </p:cNvSpPr>
          <p:nvPr>
            <p:ph type="body" idx="1"/>
          </p:nvPr>
        </p:nvSpPr>
        <p:spPr>
          <a:noFill/>
        </p:spPr>
        <p:txBody>
          <a:bodyPr/>
          <a:lstStyle/>
          <a:p>
            <a:r>
              <a:rPr lang="en-US" smtClean="0"/>
              <a:t>Logic: systematic study of valid inference. Classical, or Aristotelian, logic is concerned with the formal properties of an argument, not its factual accuracy</a:t>
            </a:r>
          </a:p>
        </p:txBody>
      </p:sp>
      <p:sp>
        <p:nvSpPr>
          <p:cNvPr id="66564" name="Rectangle 4"/>
          <p:cNvSpPr>
            <a:spLocks noChangeArrowheads="1"/>
          </p:cNvSpPr>
          <p:nvPr/>
        </p:nvSpPr>
        <p:spPr bwMode="auto">
          <a:xfrm>
            <a:off x="533400" y="6324600"/>
            <a:ext cx="17811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 Encyclopedia.com</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79619">
                                            <p:txEl>
                                              <p:pRg st="0" end="0"/>
                                            </p:txEl>
                                          </p:spTgt>
                                        </p:tgtEl>
                                        <p:attrNameLst>
                                          <p:attrName>style.visibility</p:attrName>
                                        </p:attrNameLst>
                                      </p:cBhvr>
                                      <p:to>
                                        <p:strVal val="visible"/>
                                      </p:to>
                                    </p:set>
                                    <p:anim to="" calcmode="lin" valueType="num">
                                      <p:cBhvr>
                                        <p:cTn id="7" dur="1" fill="hold"/>
                                        <p:tgtEl>
                                          <p:spTgt spid="87961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9619"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Aristotelian logic </a:t>
            </a:r>
          </a:p>
        </p:txBody>
      </p:sp>
      <p:sp>
        <p:nvSpPr>
          <p:cNvPr id="67587" name="Rectangle 3"/>
          <p:cNvSpPr>
            <a:spLocks noGrp="1" noChangeArrowheads="1"/>
          </p:cNvSpPr>
          <p:nvPr>
            <p:ph type="body" idx="1"/>
          </p:nvPr>
        </p:nvSpPr>
        <p:spPr/>
        <p:txBody>
          <a:bodyPr/>
          <a:lstStyle/>
          <a:p>
            <a:r>
              <a:rPr lang="en-US" smtClean="0"/>
              <a:t>Aristotle, in his Organon, held that any logical argument could be reduced to a sequence of 3 propositions (2 premises and a conclusion), known as a SYLLOGISM</a:t>
            </a:r>
          </a:p>
        </p:txBody>
      </p:sp>
      <p:sp>
        <p:nvSpPr>
          <p:cNvPr id="67588" name="Rectangle 4"/>
          <p:cNvSpPr>
            <a:spLocks noChangeArrowheads="1"/>
          </p:cNvSpPr>
          <p:nvPr/>
        </p:nvSpPr>
        <p:spPr bwMode="auto">
          <a:xfrm>
            <a:off x="533400" y="6324600"/>
            <a:ext cx="17811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 Encyclopedia.com</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Rectangle 1026"/>
          <p:cNvSpPr>
            <a:spLocks noGrp="1" noChangeArrowheads="1"/>
          </p:cNvSpPr>
          <p:nvPr>
            <p:ph type="title"/>
          </p:nvPr>
        </p:nvSpPr>
        <p:spPr/>
        <p:txBody>
          <a:bodyPr/>
          <a:lstStyle/>
          <a:p>
            <a:r>
              <a:rPr lang="en-US" smtClean="0"/>
              <a:t>Syllogism -- Defined</a:t>
            </a:r>
          </a:p>
        </p:txBody>
      </p:sp>
      <p:sp>
        <p:nvSpPr>
          <p:cNvPr id="68611" name="Rectangle 1027"/>
          <p:cNvSpPr>
            <a:spLocks noGrp="1" noChangeArrowheads="1"/>
          </p:cNvSpPr>
          <p:nvPr>
            <p:ph type="body" idx="1"/>
          </p:nvPr>
        </p:nvSpPr>
        <p:spPr/>
        <p:txBody>
          <a:bodyPr/>
          <a:lstStyle/>
          <a:p>
            <a:r>
              <a:rPr lang="en-US" smtClean="0"/>
              <a:t>The regular logical form of every argument, consisting of three  propositions, of which the first two are called the premises, and the last, the conclusion.The conclusion necessarily follows from the premises; so that, if these are true, the conclusion must be true</a:t>
            </a:r>
          </a:p>
        </p:txBody>
      </p:sp>
      <p:sp>
        <p:nvSpPr>
          <p:cNvPr id="68612" name="Rectangle 1028"/>
          <p:cNvSpPr>
            <a:spLocks noChangeArrowheads="1"/>
          </p:cNvSpPr>
          <p:nvPr/>
        </p:nvSpPr>
        <p:spPr bwMode="auto">
          <a:xfrm>
            <a:off x="381000" y="6324600"/>
            <a:ext cx="54213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latin typeface="Arial" panose="020B0604020202020204" pitchFamily="34" charset="0"/>
              </a:rPr>
              <a:t>Source: Webster's Revised Unabridged Dictionary, © 1996, 1998 MICRA, Inc.</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Syllogism -- Example</a:t>
            </a:r>
          </a:p>
        </p:txBody>
      </p:sp>
      <p:sp>
        <p:nvSpPr>
          <p:cNvPr id="69635" name="Rectangle 3"/>
          <p:cNvSpPr>
            <a:spLocks noGrp="1" noChangeArrowheads="1"/>
          </p:cNvSpPr>
          <p:nvPr>
            <p:ph type="body" idx="1"/>
          </p:nvPr>
        </p:nvSpPr>
        <p:spPr/>
        <p:txBody>
          <a:bodyPr/>
          <a:lstStyle/>
          <a:p>
            <a:r>
              <a:rPr lang="en-US" sz="2800" smtClean="0"/>
              <a:t>Example: Every virtue is laudable; Kindness is a virtue; Therefore kindness is laudable. </a:t>
            </a:r>
          </a:p>
          <a:p>
            <a:r>
              <a:rPr lang="en-US" sz="2800" smtClean="0"/>
              <a:t>These propositions are denominated respectively the major premise, the minor premise, and the conclusion.</a:t>
            </a:r>
          </a:p>
          <a:p>
            <a:r>
              <a:rPr lang="en-US" sz="2800" smtClean="0"/>
              <a:t>Note: If the premises are not true and the syllogism is regular, the reasoning is valid, and the conclusion, whether true or false, is correctly derived.</a:t>
            </a:r>
          </a:p>
        </p:txBody>
      </p:sp>
      <p:sp>
        <p:nvSpPr>
          <p:cNvPr id="69636" name="Rectangle 4"/>
          <p:cNvSpPr>
            <a:spLocks noChangeArrowheads="1"/>
          </p:cNvSpPr>
          <p:nvPr/>
        </p:nvSpPr>
        <p:spPr bwMode="auto">
          <a:xfrm>
            <a:off x="381000" y="6324600"/>
            <a:ext cx="54213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latin typeface="Arial" panose="020B0604020202020204" pitchFamily="34" charset="0"/>
              </a:rPr>
              <a:t>Source: Webster's Revised Unabridged Dictionary, © 1996, 1998 MICRA, Inc.</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t>Aristotle </a:t>
            </a:r>
          </a:p>
        </p:txBody>
      </p:sp>
      <p:sp>
        <p:nvSpPr>
          <p:cNvPr id="70659" name="Rectangle 3"/>
          <p:cNvSpPr>
            <a:spLocks noGrp="1" noChangeArrowheads="1"/>
          </p:cNvSpPr>
          <p:nvPr>
            <p:ph type="body" idx="1"/>
          </p:nvPr>
        </p:nvSpPr>
        <p:spPr/>
        <p:txBody>
          <a:bodyPr/>
          <a:lstStyle/>
          <a:p>
            <a:r>
              <a:rPr lang="en-US" smtClean="0"/>
              <a:t>posited 3 laws as basic to all logical thought: </a:t>
            </a:r>
          </a:p>
          <a:p>
            <a:pPr lvl="1"/>
            <a:r>
              <a:rPr lang="en-US" smtClean="0"/>
              <a:t>the law of identity (A is A);</a:t>
            </a:r>
          </a:p>
          <a:p>
            <a:pPr lvl="1"/>
            <a:r>
              <a:rPr lang="en-US" smtClean="0"/>
              <a:t>the law of contradiction (A cannot be both A and not A); and</a:t>
            </a:r>
          </a:p>
          <a:p>
            <a:pPr lvl="1"/>
            <a:r>
              <a:rPr lang="en-US" smtClean="0"/>
              <a:t>the law of the excluded middle (A must be either A or not A).</a:t>
            </a:r>
          </a:p>
        </p:txBody>
      </p:sp>
      <p:sp>
        <p:nvSpPr>
          <p:cNvPr id="70660" name="Rectangle 4"/>
          <p:cNvSpPr>
            <a:spLocks noChangeArrowheads="1"/>
          </p:cNvSpPr>
          <p:nvPr/>
        </p:nvSpPr>
        <p:spPr bwMode="auto">
          <a:xfrm>
            <a:off x="533400" y="6324600"/>
            <a:ext cx="17811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 Encyclopedia.com</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p:spPr>
        <p:txBody>
          <a:bodyPr/>
          <a:lstStyle/>
          <a:p>
            <a:r>
              <a:rPr lang="en-US" smtClean="0"/>
              <a:t>What do we mean by valid?</a:t>
            </a:r>
          </a:p>
        </p:txBody>
      </p:sp>
      <p:sp>
        <p:nvSpPr>
          <p:cNvPr id="936963" name="Rectangle 3"/>
          <p:cNvSpPr>
            <a:spLocks noGrp="1" noChangeArrowheads="1"/>
          </p:cNvSpPr>
          <p:nvPr>
            <p:ph type="body" idx="1"/>
          </p:nvPr>
        </p:nvSpPr>
        <p:spPr>
          <a:noFill/>
        </p:spPr>
        <p:txBody>
          <a:bodyPr/>
          <a:lstStyle/>
          <a:p>
            <a:r>
              <a:rPr lang="en-US" sz="2800" smtClean="0"/>
              <a:t> A </a:t>
            </a:r>
            <a:r>
              <a:rPr lang="en-US" sz="2800" smtClean="0">
                <a:solidFill>
                  <a:schemeClr val="hlink"/>
                </a:solidFill>
              </a:rPr>
              <a:t>logical argument</a:t>
            </a:r>
            <a:r>
              <a:rPr lang="en-US" sz="2800" smtClean="0"/>
              <a:t> consists of some assumed statements, called the </a:t>
            </a:r>
            <a:r>
              <a:rPr lang="en-US" sz="2800" smtClean="0">
                <a:solidFill>
                  <a:schemeClr val="hlink"/>
                </a:solidFill>
              </a:rPr>
              <a:t>hypothesis</a:t>
            </a:r>
            <a:r>
              <a:rPr lang="en-US" sz="2800" smtClean="0"/>
              <a:t>, and a derived statement, called the </a:t>
            </a:r>
            <a:r>
              <a:rPr lang="en-US" sz="2800" smtClean="0">
                <a:solidFill>
                  <a:schemeClr val="hlink"/>
                </a:solidFill>
              </a:rPr>
              <a:t>conclusion</a:t>
            </a:r>
            <a:r>
              <a:rPr lang="en-US" sz="2800" smtClean="0"/>
              <a:t>. It is called </a:t>
            </a:r>
            <a:r>
              <a:rPr lang="en-US" sz="2800" smtClean="0">
                <a:solidFill>
                  <a:schemeClr val="hlink"/>
                </a:solidFill>
              </a:rPr>
              <a:t>valid</a:t>
            </a:r>
            <a:r>
              <a:rPr lang="en-US" sz="2800" smtClean="0"/>
              <a:t> if and only if the hypothesis implies the conclusion. Otherwise it is called </a:t>
            </a:r>
            <a:r>
              <a:rPr lang="en-US" sz="2800" smtClean="0">
                <a:solidFill>
                  <a:schemeClr val="hlink"/>
                </a:solidFill>
              </a:rPr>
              <a:t>invalid</a:t>
            </a:r>
            <a:r>
              <a:rPr lang="en-US" sz="2800" smtClean="0"/>
              <a:t>.</a:t>
            </a:r>
          </a:p>
          <a:p>
            <a:r>
              <a:rPr lang="en-US" sz="2800" smtClean="0"/>
              <a:t>Thus, a valid argument for protection does not necessarily imply that protection is a </a:t>
            </a:r>
            <a:r>
              <a:rPr lang="en-US" sz="2800" i="1" smtClean="0"/>
              <a:t>sound</a:t>
            </a:r>
            <a:r>
              <a:rPr lang="en-US" sz="2800" smtClean="0"/>
              <a:t> economic policy. </a:t>
            </a:r>
            <a:endParaRPr lang="en-US" sz="2800" smtClean="0">
              <a:solidFill>
                <a:schemeClr val="hlink"/>
              </a:solidFill>
            </a:endParaRPr>
          </a:p>
        </p:txBody>
      </p:sp>
      <p:sp>
        <p:nvSpPr>
          <p:cNvPr id="71684" name="Rectangle 4"/>
          <p:cNvSpPr>
            <a:spLocks noChangeArrowheads="1"/>
          </p:cNvSpPr>
          <p:nvPr/>
        </p:nvSpPr>
        <p:spPr bwMode="auto">
          <a:xfrm>
            <a:off x="533400" y="6324600"/>
            <a:ext cx="41116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 Clayton W. Dodge, </a:t>
            </a:r>
            <a:r>
              <a:rPr lang="en-US" sz="1200" u="sng"/>
              <a:t>Numbers and Mathematics</a:t>
            </a:r>
            <a:r>
              <a:rPr lang="en-US" sz="1200"/>
              <a:t>, page 15.</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36963">
                                            <p:txEl>
                                              <p:pRg st="0" end="0"/>
                                            </p:txEl>
                                          </p:spTgt>
                                        </p:tgtEl>
                                        <p:attrNameLst>
                                          <p:attrName>style.visibility</p:attrName>
                                        </p:attrNameLst>
                                      </p:cBhvr>
                                      <p:to>
                                        <p:strVal val="visible"/>
                                      </p:to>
                                    </p:set>
                                    <p:anim to="" calcmode="lin" valueType="num">
                                      <p:cBhvr>
                                        <p:cTn id="7" dur="1" fill="hold"/>
                                        <p:tgtEl>
                                          <p:spTgt spid="9369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36963">
                                            <p:txEl>
                                              <p:pRg st="1" end="1"/>
                                            </p:txEl>
                                          </p:spTgt>
                                        </p:tgtEl>
                                        <p:attrNameLst>
                                          <p:attrName>style.visibility</p:attrName>
                                        </p:attrNameLst>
                                      </p:cBhvr>
                                      <p:to>
                                        <p:strVal val="visible"/>
                                      </p:to>
                                    </p:set>
                                    <p:anim to="" calcmode="lin" valueType="num">
                                      <p:cBhvr>
                                        <p:cTn id="12" dur="1" fill="hold"/>
                                        <p:tgtEl>
                                          <p:spTgt spid="93696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69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noFill/>
        </p:spPr>
        <p:txBody>
          <a:bodyPr lIns="90488" tIns="44450" rIns="90488" bIns="44450"/>
          <a:lstStyle/>
          <a:p>
            <a:r>
              <a:rPr lang="en-US" smtClean="0"/>
              <a:t>Non-tariff Barriers</a:t>
            </a:r>
          </a:p>
        </p:txBody>
      </p:sp>
      <p:sp>
        <p:nvSpPr>
          <p:cNvPr id="21507" name="Rectangle 1027"/>
          <p:cNvSpPr>
            <a:spLocks noGrp="1" noChangeArrowheads="1"/>
          </p:cNvSpPr>
          <p:nvPr>
            <p:ph type="body" idx="1"/>
          </p:nvPr>
        </p:nvSpPr>
        <p:spPr>
          <a:noFill/>
        </p:spPr>
        <p:txBody>
          <a:bodyPr lIns="90488" tIns="44450" rIns="90488" bIns="44450"/>
          <a:lstStyle/>
          <a:p>
            <a:r>
              <a:rPr lang="en-US" sz="2800" smtClean="0"/>
              <a:t>Import licensing requirements</a:t>
            </a:r>
          </a:p>
          <a:p>
            <a:r>
              <a:rPr lang="en-US" sz="2800" smtClean="0"/>
              <a:t>Export subsidies and countervailing duties</a:t>
            </a:r>
          </a:p>
          <a:p>
            <a:r>
              <a:rPr lang="en-US" sz="2800" smtClean="0"/>
              <a:t>Government procurement policies</a:t>
            </a:r>
          </a:p>
          <a:p>
            <a:r>
              <a:rPr lang="en-US" sz="2800" smtClean="0"/>
              <a:t>Health and safety standards</a:t>
            </a:r>
          </a:p>
          <a:p>
            <a:r>
              <a:rPr lang="en-US" sz="2800" smtClean="0"/>
              <a:t>Failure to protect intellectual property rights</a:t>
            </a:r>
          </a:p>
          <a:p>
            <a:r>
              <a:rPr lang="en-US" sz="2800" smtClean="0"/>
              <a:t>Labeling requirements</a:t>
            </a:r>
          </a:p>
          <a:p>
            <a:r>
              <a:rPr lang="en-US" sz="2800" smtClean="0"/>
              <a:t>Jones Act of 1920</a:t>
            </a:r>
          </a:p>
          <a:p>
            <a:r>
              <a:rPr lang="en-US" sz="2800" smtClean="0"/>
              <a:t>Details follow…</a:t>
            </a: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p:spPr>
        <p:txBody>
          <a:bodyPr/>
          <a:lstStyle/>
          <a:p>
            <a:r>
              <a:rPr lang="en-US" smtClean="0"/>
              <a:t>Arguments</a:t>
            </a:r>
          </a:p>
        </p:txBody>
      </p:sp>
      <p:sp>
        <p:nvSpPr>
          <p:cNvPr id="888835" name="Rectangle 3"/>
          <p:cNvSpPr>
            <a:spLocks noGrp="1" noChangeArrowheads="1"/>
          </p:cNvSpPr>
          <p:nvPr>
            <p:ph type="body" idx="1"/>
          </p:nvPr>
        </p:nvSpPr>
        <p:spPr>
          <a:noFill/>
        </p:spPr>
        <p:txBody>
          <a:bodyPr/>
          <a:lstStyle/>
          <a:p>
            <a:r>
              <a:rPr lang="en-US" smtClean="0"/>
              <a:t>An argument is </a:t>
            </a:r>
            <a:r>
              <a:rPr lang="en-US" i="1" smtClean="0"/>
              <a:t>sound</a:t>
            </a:r>
            <a:r>
              <a:rPr lang="en-US" smtClean="0"/>
              <a:t> if it is correct and all its premises are true. </a:t>
            </a:r>
          </a:p>
          <a:p>
            <a:r>
              <a:rPr lang="en-US" smtClean="0"/>
              <a:t>Thus, a valid argument for protection does not necessarily imply that protection is a </a:t>
            </a:r>
            <a:r>
              <a:rPr lang="en-US" i="1" smtClean="0"/>
              <a:t>sound</a:t>
            </a:r>
            <a:r>
              <a:rPr lang="en-US" smtClean="0"/>
              <a:t> economic policy.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88835">
                                            <p:txEl>
                                              <p:pRg st="0" end="0"/>
                                            </p:txEl>
                                          </p:spTgt>
                                        </p:tgtEl>
                                        <p:attrNameLst>
                                          <p:attrName>style.visibility</p:attrName>
                                        </p:attrNameLst>
                                      </p:cBhvr>
                                      <p:to>
                                        <p:strVal val="visible"/>
                                      </p:to>
                                    </p:set>
                                    <p:anim to="" calcmode="lin" valueType="num">
                                      <p:cBhvr>
                                        <p:cTn id="7" dur="1" fill="hold"/>
                                        <p:tgtEl>
                                          <p:spTgt spid="8888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88835">
                                            <p:txEl>
                                              <p:pRg st="1" end="1"/>
                                            </p:txEl>
                                          </p:spTgt>
                                        </p:tgtEl>
                                        <p:attrNameLst>
                                          <p:attrName>style.visibility</p:attrName>
                                        </p:attrNameLst>
                                      </p:cBhvr>
                                      <p:to>
                                        <p:strVal val="visible"/>
                                      </p:to>
                                    </p:set>
                                    <p:anim to="" calcmode="lin" valueType="num">
                                      <p:cBhvr>
                                        <p:cTn id="12" dur="1" fill="hold"/>
                                        <p:tgtEl>
                                          <p:spTgt spid="88883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5"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p:spPr>
        <p:txBody>
          <a:bodyPr/>
          <a:lstStyle/>
          <a:p>
            <a:r>
              <a:rPr lang="en-US" smtClean="0"/>
              <a:t>Deductive Arguments</a:t>
            </a:r>
          </a:p>
        </p:txBody>
      </p:sp>
      <p:sp>
        <p:nvSpPr>
          <p:cNvPr id="890883" name="Rectangle 3"/>
          <p:cNvSpPr>
            <a:spLocks noGrp="1" noChangeArrowheads="1"/>
          </p:cNvSpPr>
          <p:nvPr>
            <p:ph type="body" idx="1"/>
          </p:nvPr>
        </p:nvSpPr>
        <p:spPr>
          <a:noFill/>
        </p:spPr>
        <p:txBody>
          <a:bodyPr/>
          <a:lstStyle/>
          <a:p>
            <a:r>
              <a:rPr lang="en-US" smtClean="0"/>
              <a:t>In a </a:t>
            </a:r>
            <a:r>
              <a:rPr lang="en-US" i="1" smtClean="0"/>
              <a:t>valid</a:t>
            </a:r>
            <a:r>
              <a:rPr lang="en-US" smtClean="0"/>
              <a:t> deductive argument it is impossible for the premise to be true and the conclusion false.</a:t>
            </a:r>
          </a:p>
          <a:p>
            <a:r>
              <a:rPr lang="en-US" smtClean="0"/>
              <a:t>Example: Economists are scoundrels. Eastwood is an economist. Therefore Eastwood is a scoundrel.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0883">
                                            <p:txEl>
                                              <p:pRg st="0" end="0"/>
                                            </p:txEl>
                                          </p:spTgt>
                                        </p:tgtEl>
                                        <p:attrNameLst>
                                          <p:attrName>style.visibility</p:attrName>
                                        </p:attrNameLst>
                                      </p:cBhvr>
                                      <p:to>
                                        <p:strVal val="visible"/>
                                      </p:to>
                                    </p:set>
                                    <p:anim to="" calcmode="lin" valueType="num">
                                      <p:cBhvr>
                                        <p:cTn id="7" dur="1" fill="hold"/>
                                        <p:tgtEl>
                                          <p:spTgt spid="89088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90883">
                                            <p:txEl>
                                              <p:pRg st="1" end="1"/>
                                            </p:txEl>
                                          </p:spTgt>
                                        </p:tgtEl>
                                        <p:attrNameLst>
                                          <p:attrName>style.visibility</p:attrName>
                                        </p:attrNameLst>
                                      </p:cBhvr>
                                      <p:to>
                                        <p:strVal val="visible"/>
                                      </p:to>
                                    </p:set>
                                    <p:anim to="" calcmode="lin" valueType="num">
                                      <p:cBhvr>
                                        <p:cTn id="12" dur="1" fill="hold"/>
                                        <p:tgtEl>
                                          <p:spTgt spid="89088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4754" name="Rectangle 2050"/>
          <p:cNvSpPr>
            <a:spLocks noGrp="1" noChangeArrowheads="1"/>
          </p:cNvSpPr>
          <p:nvPr>
            <p:ph type="title"/>
          </p:nvPr>
        </p:nvSpPr>
        <p:spPr>
          <a:noFill/>
        </p:spPr>
        <p:txBody>
          <a:bodyPr/>
          <a:lstStyle/>
          <a:p>
            <a:r>
              <a:rPr lang="en-US" smtClean="0"/>
              <a:t>Inductive Arguments</a:t>
            </a:r>
          </a:p>
        </p:txBody>
      </p:sp>
      <p:sp>
        <p:nvSpPr>
          <p:cNvPr id="892931" name="Rectangle 2051"/>
          <p:cNvSpPr>
            <a:spLocks noGrp="1" noChangeArrowheads="1"/>
          </p:cNvSpPr>
          <p:nvPr>
            <p:ph type="body" idx="1"/>
          </p:nvPr>
        </p:nvSpPr>
        <p:spPr>
          <a:noFill/>
        </p:spPr>
        <p:txBody>
          <a:bodyPr/>
          <a:lstStyle/>
          <a:p>
            <a:r>
              <a:rPr lang="en-US" smtClean="0"/>
              <a:t>In a correct inductive argument it is improbable for the conclusion to be false if the premise is true.</a:t>
            </a:r>
          </a:p>
          <a:p>
            <a:r>
              <a:rPr lang="en-US" smtClean="0"/>
              <a:t>Example: None of studies of hormone-treated beef show adverse health effects on humans. Therefore eating such beef will not harm anyone.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2931">
                                            <p:txEl>
                                              <p:pRg st="0" end="0"/>
                                            </p:txEl>
                                          </p:spTgt>
                                        </p:tgtEl>
                                        <p:attrNameLst>
                                          <p:attrName>style.visibility</p:attrName>
                                        </p:attrNameLst>
                                      </p:cBhvr>
                                      <p:to>
                                        <p:strVal val="visible"/>
                                      </p:to>
                                    </p:set>
                                    <p:anim to="" calcmode="lin" valueType="num">
                                      <p:cBhvr>
                                        <p:cTn id="7" dur="1" fill="hold"/>
                                        <p:tgtEl>
                                          <p:spTgt spid="89293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92931">
                                            <p:txEl>
                                              <p:pRg st="1" end="1"/>
                                            </p:txEl>
                                          </p:spTgt>
                                        </p:tgtEl>
                                        <p:attrNameLst>
                                          <p:attrName>style.visibility</p:attrName>
                                        </p:attrNameLst>
                                      </p:cBhvr>
                                      <p:to>
                                        <p:strVal val="visible"/>
                                      </p:to>
                                    </p:set>
                                    <p:anim to="" calcmode="lin" valueType="num">
                                      <p:cBhvr>
                                        <p:cTn id="12" dur="1" fill="hold"/>
                                        <p:tgtEl>
                                          <p:spTgt spid="89293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1"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p:spPr>
        <p:txBody>
          <a:bodyPr/>
          <a:lstStyle/>
          <a:p>
            <a:r>
              <a:rPr lang="en-US" smtClean="0"/>
              <a:t>Are these arguments valid?</a:t>
            </a:r>
          </a:p>
        </p:txBody>
      </p:sp>
      <p:sp>
        <p:nvSpPr>
          <p:cNvPr id="894979" name="Rectangle 3"/>
          <p:cNvSpPr>
            <a:spLocks noGrp="1" noChangeArrowheads="1"/>
          </p:cNvSpPr>
          <p:nvPr>
            <p:ph type="body" idx="1"/>
          </p:nvPr>
        </p:nvSpPr>
        <p:spPr>
          <a:noFill/>
        </p:spPr>
        <p:txBody>
          <a:bodyPr/>
          <a:lstStyle/>
          <a:p>
            <a:pPr>
              <a:lnSpc>
                <a:spcPct val="90000"/>
              </a:lnSpc>
            </a:pPr>
            <a:r>
              <a:rPr lang="en-US" smtClean="0"/>
              <a:t>Patriotism</a:t>
            </a:r>
          </a:p>
          <a:p>
            <a:pPr>
              <a:lnSpc>
                <a:spcPct val="90000"/>
              </a:lnSpc>
            </a:pPr>
            <a:r>
              <a:rPr lang="en-US" smtClean="0"/>
              <a:t>Employment</a:t>
            </a:r>
          </a:p>
          <a:p>
            <a:pPr>
              <a:lnSpc>
                <a:spcPct val="90000"/>
              </a:lnSpc>
            </a:pPr>
            <a:r>
              <a:rPr lang="en-US" smtClean="0"/>
              <a:t>“What’s good for General Bullmoose, is good for the USA.”</a:t>
            </a:r>
          </a:p>
          <a:p>
            <a:pPr>
              <a:lnSpc>
                <a:spcPct val="90000"/>
              </a:lnSpc>
            </a:pPr>
            <a:r>
              <a:rPr lang="en-US" smtClean="0"/>
              <a:t>Fair Play for Domestic Industry</a:t>
            </a:r>
          </a:p>
          <a:p>
            <a:pPr>
              <a:lnSpc>
                <a:spcPct val="90000"/>
              </a:lnSpc>
            </a:pPr>
            <a:r>
              <a:rPr lang="en-US" smtClean="0"/>
              <a:t>Preservation of Home Market</a:t>
            </a:r>
          </a:p>
          <a:p>
            <a:pPr>
              <a:lnSpc>
                <a:spcPct val="90000"/>
              </a:lnSpc>
            </a:pPr>
            <a:r>
              <a:rPr lang="en-US" smtClean="0"/>
              <a:t>Many others</a:t>
            </a:r>
          </a:p>
          <a:p>
            <a:pPr lvl="1">
              <a:lnSpc>
                <a:spcPct val="90000"/>
              </a:lnSpc>
            </a:pPr>
            <a:r>
              <a:rPr lang="en-US" smtClean="0"/>
              <a:t>e.g., “Scientific tariff”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4979">
                                            <p:txEl>
                                              <p:pRg st="0" end="0"/>
                                            </p:txEl>
                                          </p:spTgt>
                                        </p:tgtEl>
                                        <p:attrNameLst>
                                          <p:attrName>style.visibility</p:attrName>
                                        </p:attrNameLst>
                                      </p:cBhvr>
                                      <p:to>
                                        <p:strVal val="visible"/>
                                      </p:to>
                                    </p:set>
                                    <p:anim to="" calcmode="lin" valueType="num">
                                      <p:cBhvr>
                                        <p:cTn id="7" dur="1" fill="hold"/>
                                        <p:tgtEl>
                                          <p:spTgt spid="89497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94979">
                                            <p:txEl>
                                              <p:pRg st="1" end="1"/>
                                            </p:txEl>
                                          </p:spTgt>
                                        </p:tgtEl>
                                        <p:attrNameLst>
                                          <p:attrName>style.visibility</p:attrName>
                                        </p:attrNameLst>
                                      </p:cBhvr>
                                      <p:to>
                                        <p:strVal val="visible"/>
                                      </p:to>
                                    </p:set>
                                    <p:anim to="" calcmode="lin" valueType="num">
                                      <p:cBhvr>
                                        <p:cTn id="12" dur="1" fill="hold"/>
                                        <p:tgtEl>
                                          <p:spTgt spid="89497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894979">
                                            <p:txEl>
                                              <p:pRg st="2" end="2"/>
                                            </p:txEl>
                                          </p:spTgt>
                                        </p:tgtEl>
                                        <p:attrNameLst>
                                          <p:attrName>style.visibility</p:attrName>
                                        </p:attrNameLst>
                                      </p:cBhvr>
                                      <p:to>
                                        <p:strVal val="visible"/>
                                      </p:to>
                                    </p:set>
                                    <p:anim to="" calcmode="lin" valueType="num">
                                      <p:cBhvr>
                                        <p:cTn id="17" dur="1" fill="hold"/>
                                        <p:tgtEl>
                                          <p:spTgt spid="89497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894979">
                                            <p:txEl>
                                              <p:pRg st="3" end="3"/>
                                            </p:txEl>
                                          </p:spTgt>
                                        </p:tgtEl>
                                        <p:attrNameLst>
                                          <p:attrName>style.visibility</p:attrName>
                                        </p:attrNameLst>
                                      </p:cBhvr>
                                      <p:to>
                                        <p:strVal val="visible"/>
                                      </p:to>
                                    </p:set>
                                    <p:anim to="" calcmode="lin" valueType="num">
                                      <p:cBhvr>
                                        <p:cTn id="22" dur="1" fill="hold"/>
                                        <p:tgtEl>
                                          <p:spTgt spid="89497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894979">
                                            <p:txEl>
                                              <p:pRg st="4" end="4"/>
                                            </p:txEl>
                                          </p:spTgt>
                                        </p:tgtEl>
                                        <p:attrNameLst>
                                          <p:attrName>style.visibility</p:attrName>
                                        </p:attrNameLst>
                                      </p:cBhvr>
                                      <p:to>
                                        <p:strVal val="visible"/>
                                      </p:to>
                                    </p:set>
                                    <p:anim to="" calcmode="lin" valueType="num">
                                      <p:cBhvr>
                                        <p:cTn id="27" dur="1" fill="hold"/>
                                        <p:tgtEl>
                                          <p:spTgt spid="89497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894979">
                                            <p:txEl>
                                              <p:pRg st="5" end="5"/>
                                            </p:txEl>
                                          </p:spTgt>
                                        </p:tgtEl>
                                        <p:attrNameLst>
                                          <p:attrName>style.visibility</p:attrName>
                                        </p:attrNameLst>
                                      </p:cBhvr>
                                      <p:to>
                                        <p:strVal val="visible"/>
                                      </p:to>
                                    </p:set>
                                    <p:anim to="" calcmode="lin" valueType="num">
                                      <p:cBhvr>
                                        <p:cTn id="32" dur="1" fill="hold"/>
                                        <p:tgtEl>
                                          <p:spTgt spid="894979">
                                            <p:txEl>
                                              <p:pRg st="5" end="5"/>
                                            </p:txEl>
                                          </p:spTgt>
                                        </p:tgtEl>
                                        <p:attrNameLst>
                                          <p:attrName/>
                                        </p:attrNameLst>
                                      </p:cBhvr>
                                    </p:anim>
                                  </p:childTnLst>
                                </p:cTn>
                              </p:par>
                              <p:par>
                                <p:cTn id="33" presetID="24" presetClass="entr" presetSubtype="0" fill="hold" grpId="0" nodeType="withEffect">
                                  <p:stCondLst>
                                    <p:cond delay="0"/>
                                  </p:stCondLst>
                                  <p:childTnLst>
                                    <p:set>
                                      <p:cBhvr>
                                        <p:cTn id="34" dur="1" fill="hold">
                                          <p:stCondLst>
                                            <p:cond delay="499"/>
                                          </p:stCondLst>
                                        </p:cTn>
                                        <p:tgtEl>
                                          <p:spTgt spid="894979">
                                            <p:txEl>
                                              <p:pRg st="6" end="6"/>
                                            </p:txEl>
                                          </p:spTgt>
                                        </p:tgtEl>
                                        <p:attrNameLst>
                                          <p:attrName>style.visibility</p:attrName>
                                        </p:attrNameLst>
                                      </p:cBhvr>
                                      <p:to>
                                        <p:strVal val="visible"/>
                                      </p:to>
                                    </p:set>
                                    <p:anim to="" calcmode="lin" valueType="num">
                                      <p:cBhvr>
                                        <p:cTn id="35" dur="1" fill="hold"/>
                                        <p:tgtEl>
                                          <p:spTgt spid="89497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4979"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6802" name="Rectangle 1026"/>
          <p:cNvSpPr>
            <a:spLocks noGrp="1" noChangeArrowheads="1"/>
          </p:cNvSpPr>
          <p:nvPr>
            <p:ph type="title"/>
          </p:nvPr>
        </p:nvSpPr>
        <p:spPr>
          <a:noFill/>
        </p:spPr>
        <p:txBody>
          <a:bodyPr/>
          <a:lstStyle/>
          <a:p>
            <a:r>
              <a:rPr lang="en-US" smtClean="0"/>
              <a:t>Are these arguments valid?</a:t>
            </a:r>
          </a:p>
        </p:txBody>
      </p:sp>
      <p:sp>
        <p:nvSpPr>
          <p:cNvPr id="897027" name="Rectangle 1027"/>
          <p:cNvSpPr>
            <a:spLocks noGrp="1" noChangeArrowheads="1"/>
          </p:cNvSpPr>
          <p:nvPr>
            <p:ph type="body" idx="1"/>
          </p:nvPr>
        </p:nvSpPr>
        <p:spPr>
          <a:noFill/>
        </p:spPr>
        <p:txBody>
          <a:bodyPr/>
          <a:lstStyle/>
          <a:p>
            <a:r>
              <a:rPr lang="en-US" sz="2800" smtClean="0"/>
              <a:t>Government Revenue</a:t>
            </a:r>
          </a:p>
          <a:p>
            <a:r>
              <a:rPr lang="en-US" sz="2800" smtClean="0"/>
              <a:t>Income Redistribution</a:t>
            </a:r>
          </a:p>
          <a:p>
            <a:r>
              <a:rPr lang="en-US" sz="2800" smtClean="0"/>
              <a:t>Non-economic Goals</a:t>
            </a:r>
          </a:p>
          <a:p>
            <a:r>
              <a:rPr lang="en-US" sz="2800" smtClean="0"/>
              <a:t>Infant Industry Protection</a:t>
            </a:r>
          </a:p>
          <a:p>
            <a:r>
              <a:rPr lang="en-US" sz="2800" smtClean="0"/>
              <a:t>Domestic Distortions</a:t>
            </a:r>
          </a:p>
          <a:p>
            <a:r>
              <a:rPr lang="en-US" sz="2800" smtClean="0"/>
              <a:t>Protecting the Environment</a:t>
            </a:r>
          </a:p>
          <a:p>
            <a:r>
              <a:rPr lang="en-US" sz="2800" smtClean="0"/>
              <a:t>Strategic Trade Policies</a:t>
            </a:r>
          </a:p>
          <a:p>
            <a:r>
              <a:rPr lang="en-US" sz="2800" smtClean="0"/>
              <a:t>Which of these, if valid, might be sound policy?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7027">
                                            <p:txEl>
                                              <p:pRg st="0" end="0"/>
                                            </p:txEl>
                                          </p:spTgt>
                                        </p:tgtEl>
                                        <p:attrNameLst>
                                          <p:attrName>style.visibility</p:attrName>
                                        </p:attrNameLst>
                                      </p:cBhvr>
                                      <p:to>
                                        <p:strVal val="visible"/>
                                      </p:to>
                                    </p:set>
                                    <p:anim to="" calcmode="lin" valueType="num">
                                      <p:cBhvr>
                                        <p:cTn id="7" dur="1" fill="hold"/>
                                        <p:tgtEl>
                                          <p:spTgt spid="8970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97027">
                                            <p:txEl>
                                              <p:pRg st="1" end="1"/>
                                            </p:txEl>
                                          </p:spTgt>
                                        </p:tgtEl>
                                        <p:attrNameLst>
                                          <p:attrName>style.visibility</p:attrName>
                                        </p:attrNameLst>
                                      </p:cBhvr>
                                      <p:to>
                                        <p:strVal val="visible"/>
                                      </p:to>
                                    </p:set>
                                    <p:anim to="" calcmode="lin" valueType="num">
                                      <p:cBhvr>
                                        <p:cTn id="12" dur="1" fill="hold"/>
                                        <p:tgtEl>
                                          <p:spTgt spid="89702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897027">
                                            <p:txEl>
                                              <p:pRg st="2" end="2"/>
                                            </p:txEl>
                                          </p:spTgt>
                                        </p:tgtEl>
                                        <p:attrNameLst>
                                          <p:attrName>style.visibility</p:attrName>
                                        </p:attrNameLst>
                                      </p:cBhvr>
                                      <p:to>
                                        <p:strVal val="visible"/>
                                      </p:to>
                                    </p:set>
                                    <p:anim to="" calcmode="lin" valueType="num">
                                      <p:cBhvr>
                                        <p:cTn id="17" dur="1" fill="hold"/>
                                        <p:tgtEl>
                                          <p:spTgt spid="89702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897027">
                                            <p:txEl>
                                              <p:pRg st="3" end="3"/>
                                            </p:txEl>
                                          </p:spTgt>
                                        </p:tgtEl>
                                        <p:attrNameLst>
                                          <p:attrName>style.visibility</p:attrName>
                                        </p:attrNameLst>
                                      </p:cBhvr>
                                      <p:to>
                                        <p:strVal val="visible"/>
                                      </p:to>
                                    </p:set>
                                    <p:anim to="" calcmode="lin" valueType="num">
                                      <p:cBhvr>
                                        <p:cTn id="22" dur="1" fill="hold"/>
                                        <p:tgtEl>
                                          <p:spTgt spid="89702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897027">
                                            <p:txEl>
                                              <p:pRg st="4" end="4"/>
                                            </p:txEl>
                                          </p:spTgt>
                                        </p:tgtEl>
                                        <p:attrNameLst>
                                          <p:attrName>style.visibility</p:attrName>
                                        </p:attrNameLst>
                                      </p:cBhvr>
                                      <p:to>
                                        <p:strVal val="visible"/>
                                      </p:to>
                                    </p:set>
                                    <p:anim to="" calcmode="lin" valueType="num">
                                      <p:cBhvr>
                                        <p:cTn id="27" dur="1" fill="hold"/>
                                        <p:tgtEl>
                                          <p:spTgt spid="89702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897027">
                                            <p:txEl>
                                              <p:pRg st="5" end="5"/>
                                            </p:txEl>
                                          </p:spTgt>
                                        </p:tgtEl>
                                        <p:attrNameLst>
                                          <p:attrName>style.visibility</p:attrName>
                                        </p:attrNameLst>
                                      </p:cBhvr>
                                      <p:to>
                                        <p:strVal val="visible"/>
                                      </p:to>
                                    </p:set>
                                    <p:anim to="" calcmode="lin" valueType="num">
                                      <p:cBhvr>
                                        <p:cTn id="32" dur="1" fill="hold"/>
                                        <p:tgtEl>
                                          <p:spTgt spid="897027">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897027">
                                            <p:txEl>
                                              <p:pRg st="6" end="6"/>
                                            </p:txEl>
                                          </p:spTgt>
                                        </p:tgtEl>
                                        <p:attrNameLst>
                                          <p:attrName>style.visibility</p:attrName>
                                        </p:attrNameLst>
                                      </p:cBhvr>
                                      <p:to>
                                        <p:strVal val="visible"/>
                                      </p:to>
                                    </p:set>
                                    <p:anim to="" calcmode="lin" valueType="num">
                                      <p:cBhvr>
                                        <p:cTn id="37" dur="1" fill="hold"/>
                                        <p:tgtEl>
                                          <p:spTgt spid="897027">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897027">
                                            <p:txEl>
                                              <p:pRg st="7" end="7"/>
                                            </p:txEl>
                                          </p:spTgt>
                                        </p:tgtEl>
                                        <p:attrNameLst>
                                          <p:attrName>style.visibility</p:attrName>
                                        </p:attrNameLst>
                                      </p:cBhvr>
                                      <p:to>
                                        <p:strVal val="visible"/>
                                      </p:to>
                                    </p:set>
                                    <p:anim to="" calcmode="lin" valueType="num">
                                      <p:cBhvr>
                                        <p:cTn id="42" dur="1" fill="hold"/>
                                        <p:tgtEl>
                                          <p:spTgt spid="89702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77827" name="Rectangle 3"/>
          <p:cNvSpPr>
            <a:spLocks noGrp="1" noChangeArrowheads="1"/>
          </p:cNvSpPr>
          <p:nvPr>
            <p:ph type="body" idx="1"/>
          </p:nvPr>
        </p:nvSpPr>
        <p:spPr>
          <a:noFill/>
        </p:spPr>
        <p:txBody>
          <a:bodyPr lIns="90488" tIns="44450" rIns="90488" bIns="44450"/>
          <a:lstStyle/>
          <a:p>
            <a:pPr>
              <a:spcBef>
                <a:spcPct val="70000"/>
              </a:spcBef>
            </a:pPr>
            <a:r>
              <a:rPr lang="en-US" smtClean="0"/>
              <a:t>The Infant-Industry Argument</a:t>
            </a:r>
          </a:p>
          <a:p>
            <a:pPr lvl="1"/>
            <a:r>
              <a:rPr lang="en-US" smtClean="0"/>
              <a:t>“It is necessary to protect a new industry to enable it to grow into a mature industry that can compete in world markets.”</a:t>
            </a:r>
          </a:p>
        </p:txBody>
      </p:sp>
    </p:spTree>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78851" name="Rectangle 3"/>
          <p:cNvSpPr>
            <a:spLocks noGrp="1" noChangeArrowheads="1"/>
          </p:cNvSpPr>
          <p:nvPr>
            <p:ph type="body" idx="1"/>
          </p:nvPr>
        </p:nvSpPr>
        <p:spPr>
          <a:noFill/>
        </p:spPr>
        <p:txBody>
          <a:bodyPr lIns="90488" tIns="44450" rIns="90488" bIns="44450"/>
          <a:lstStyle/>
          <a:p>
            <a:pPr>
              <a:spcBef>
                <a:spcPct val="70000"/>
              </a:spcBef>
            </a:pPr>
            <a:r>
              <a:rPr lang="en-US" smtClean="0"/>
              <a:t>The Infant-Industry Argument</a:t>
            </a:r>
          </a:p>
          <a:p>
            <a:pPr lvl="1"/>
            <a:r>
              <a:rPr lang="en-US" smtClean="0"/>
              <a:t>This argument is </a:t>
            </a:r>
            <a:r>
              <a:rPr lang="en-US" i="1" smtClean="0">
                <a:solidFill>
                  <a:schemeClr val="hlink"/>
                </a:solidFill>
              </a:rPr>
              <a:t>not sound</a:t>
            </a:r>
            <a:r>
              <a:rPr lang="en-US" smtClean="0"/>
              <a:t> because:</a:t>
            </a:r>
          </a:p>
          <a:p>
            <a:pPr lvl="2"/>
            <a:r>
              <a:rPr lang="en-US" smtClean="0"/>
              <a:t>It only applies if the benefits of </a:t>
            </a:r>
            <a:r>
              <a:rPr lang="en-US" i="1" smtClean="0"/>
              <a:t>learning-by-doing</a:t>
            </a:r>
            <a:r>
              <a:rPr lang="en-US" smtClean="0"/>
              <a:t> not only accrue to the owners and workers of the firms in the infant industry but also spill over to other industries and parts of the economy.</a:t>
            </a:r>
          </a:p>
          <a:p>
            <a:pPr lvl="2"/>
            <a:r>
              <a:rPr lang="en-US" smtClean="0"/>
              <a:t>It is more efficient to protect an infant industry by using a subsidy financed from taxes.</a:t>
            </a:r>
          </a:p>
        </p:txBody>
      </p:sp>
    </p:spTree>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p:spPr>
        <p:txBody>
          <a:bodyPr/>
          <a:lstStyle/>
          <a:p>
            <a:r>
              <a:rPr lang="en-US" smtClean="0"/>
              <a:t>Valid Arguments</a:t>
            </a:r>
          </a:p>
        </p:txBody>
      </p:sp>
      <p:sp>
        <p:nvSpPr>
          <p:cNvPr id="899075" name="Rectangle 3"/>
          <p:cNvSpPr>
            <a:spLocks noGrp="1" noChangeArrowheads="1"/>
          </p:cNvSpPr>
          <p:nvPr>
            <p:ph type="body" idx="1"/>
          </p:nvPr>
        </p:nvSpPr>
        <p:spPr>
          <a:noFill/>
        </p:spPr>
        <p:txBody>
          <a:bodyPr/>
          <a:lstStyle/>
          <a:p>
            <a:r>
              <a:rPr lang="en-US" smtClean="0"/>
              <a:t>Other arguments with degree of validity, but not necessarily sound</a:t>
            </a:r>
          </a:p>
          <a:p>
            <a:pPr lvl="1"/>
            <a:r>
              <a:rPr lang="en-US" smtClean="0"/>
              <a:t>National Security</a:t>
            </a:r>
          </a:p>
          <a:p>
            <a:pPr lvl="1"/>
            <a:r>
              <a:rPr lang="en-US" smtClean="0"/>
              <a:t>Dumping</a:t>
            </a:r>
          </a:p>
          <a:p>
            <a:pPr lvl="1"/>
            <a:r>
              <a:rPr lang="en-US" smtClean="0"/>
              <a:t>Economic Growth</a:t>
            </a:r>
          </a:p>
          <a:p>
            <a:pPr lvl="1"/>
            <a:endParaRPr lang="en-US" smtClean="0"/>
          </a:p>
          <a:p>
            <a:pPr lvl="1"/>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9075">
                                            <p:txEl>
                                              <p:pRg st="0" end="0"/>
                                            </p:txEl>
                                          </p:spTgt>
                                        </p:tgtEl>
                                        <p:attrNameLst>
                                          <p:attrName>style.visibility</p:attrName>
                                        </p:attrNameLst>
                                      </p:cBhvr>
                                      <p:to>
                                        <p:strVal val="visible"/>
                                      </p:to>
                                    </p:set>
                                    <p:anim to="" calcmode="lin" valueType="num">
                                      <p:cBhvr>
                                        <p:cTn id="7" dur="1" fill="hold"/>
                                        <p:tgtEl>
                                          <p:spTgt spid="899075">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899075">
                                            <p:txEl>
                                              <p:pRg st="1" end="1"/>
                                            </p:txEl>
                                          </p:spTgt>
                                        </p:tgtEl>
                                        <p:attrNameLst>
                                          <p:attrName>style.visibility</p:attrName>
                                        </p:attrNameLst>
                                      </p:cBhvr>
                                      <p:to>
                                        <p:strVal val="visible"/>
                                      </p:to>
                                    </p:set>
                                    <p:anim to="" calcmode="lin" valueType="num">
                                      <p:cBhvr>
                                        <p:cTn id="10" dur="1" fill="hold"/>
                                        <p:tgtEl>
                                          <p:spTgt spid="899075">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899075">
                                            <p:txEl>
                                              <p:pRg st="2" end="2"/>
                                            </p:txEl>
                                          </p:spTgt>
                                        </p:tgtEl>
                                        <p:attrNameLst>
                                          <p:attrName>style.visibility</p:attrName>
                                        </p:attrNameLst>
                                      </p:cBhvr>
                                      <p:to>
                                        <p:strVal val="visible"/>
                                      </p:to>
                                    </p:set>
                                    <p:anim to="" calcmode="lin" valueType="num">
                                      <p:cBhvr>
                                        <p:cTn id="13" dur="1" fill="hold"/>
                                        <p:tgtEl>
                                          <p:spTgt spid="899075">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499"/>
                                          </p:stCondLst>
                                        </p:cTn>
                                        <p:tgtEl>
                                          <p:spTgt spid="899075">
                                            <p:txEl>
                                              <p:pRg st="3" end="3"/>
                                            </p:txEl>
                                          </p:spTgt>
                                        </p:tgtEl>
                                        <p:attrNameLst>
                                          <p:attrName>style.visibility</p:attrName>
                                        </p:attrNameLst>
                                      </p:cBhvr>
                                      <p:to>
                                        <p:strVal val="visible"/>
                                      </p:to>
                                    </p:set>
                                    <p:anim to="" calcmode="lin" valueType="num">
                                      <p:cBhvr>
                                        <p:cTn id="16" dur="1" fill="hold"/>
                                        <p:tgtEl>
                                          <p:spTgt spid="89907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75"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80899" name="Rectangle 3"/>
          <p:cNvSpPr>
            <a:spLocks noGrp="1" noChangeArrowheads="1"/>
          </p:cNvSpPr>
          <p:nvPr>
            <p:ph type="body" idx="1"/>
          </p:nvPr>
        </p:nvSpPr>
        <p:spPr>
          <a:noFill/>
        </p:spPr>
        <p:txBody>
          <a:bodyPr lIns="90488" tIns="44450" rIns="90488" bIns="44450"/>
          <a:lstStyle/>
          <a:p>
            <a:pPr>
              <a:spcBef>
                <a:spcPct val="70000"/>
              </a:spcBef>
            </a:pPr>
            <a:r>
              <a:rPr lang="en-US" smtClean="0"/>
              <a:t>The National Security Argument</a:t>
            </a:r>
          </a:p>
          <a:p>
            <a:pPr lvl="1"/>
            <a:r>
              <a:rPr lang="en-US" smtClean="0"/>
              <a:t>“A country must protect industries that produce defense equipment and armaments and those on which the defense industries rely for their raw materials and other intermediate inputs.”</a:t>
            </a:r>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81923" name="Rectangle 3"/>
          <p:cNvSpPr>
            <a:spLocks noGrp="1" noChangeArrowheads="1"/>
          </p:cNvSpPr>
          <p:nvPr>
            <p:ph type="body" idx="1"/>
          </p:nvPr>
        </p:nvSpPr>
        <p:spPr>
          <a:noFill/>
        </p:spPr>
        <p:txBody>
          <a:bodyPr lIns="90488" tIns="44450" rIns="90488" bIns="44450"/>
          <a:lstStyle/>
          <a:p>
            <a:pPr>
              <a:spcBef>
                <a:spcPct val="70000"/>
              </a:spcBef>
            </a:pPr>
            <a:r>
              <a:rPr lang="en-US" smtClean="0"/>
              <a:t>The National Security Argument</a:t>
            </a:r>
          </a:p>
          <a:p>
            <a:pPr lvl="1"/>
            <a:r>
              <a:rPr lang="en-US" smtClean="0"/>
              <a:t>This argument is </a:t>
            </a:r>
            <a:r>
              <a:rPr lang="en-US" i="1" smtClean="0">
                <a:solidFill>
                  <a:schemeClr val="hlink"/>
                </a:solidFill>
              </a:rPr>
              <a:t>not sound</a:t>
            </a:r>
            <a:r>
              <a:rPr lang="en-US" smtClean="0"/>
              <a:t> because:</a:t>
            </a:r>
          </a:p>
          <a:p>
            <a:pPr lvl="2"/>
            <a:r>
              <a:rPr lang="en-US" smtClean="0"/>
              <a:t>In a time of war, all industries contribute to national defense.</a:t>
            </a:r>
          </a:p>
          <a:p>
            <a:pPr lvl="2"/>
            <a:r>
              <a:rPr lang="en-US" smtClean="0"/>
              <a:t>Do we need the industry, or just a stockpile of their output? </a:t>
            </a:r>
          </a:p>
          <a:p>
            <a:pPr lvl="2"/>
            <a:r>
              <a:rPr lang="en-US" smtClean="0"/>
              <a:t>It is more efficient to subsidize firms, financed from taxes, if a country wishes to increase the output of a strategic industry.</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US" smtClean="0"/>
              <a:t>More Non-tariff Barriers</a:t>
            </a:r>
          </a:p>
        </p:txBody>
      </p:sp>
      <p:sp>
        <p:nvSpPr>
          <p:cNvPr id="22531" name="Rectangle 1027"/>
          <p:cNvSpPr>
            <a:spLocks noGrp="1" noChangeArrowheads="1"/>
          </p:cNvSpPr>
          <p:nvPr>
            <p:ph type="body" idx="1"/>
          </p:nvPr>
        </p:nvSpPr>
        <p:spPr/>
        <p:txBody>
          <a:bodyPr/>
          <a:lstStyle/>
          <a:p>
            <a:r>
              <a:rPr lang="en-US" sz="2800" smtClean="0"/>
              <a:t>International Commodity Agreements</a:t>
            </a:r>
          </a:p>
          <a:p>
            <a:pPr lvl="1"/>
            <a:r>
              <a:rPr lang="en-US" sz="2400" smtClean="0"/>
              <a:t>Multifibre Arrangement</a:t>
            </a:r>
          </a:p>
          <a:p>
            <a:r>
              <a:rPr lang="en-US" sz="2800" smtClean="0"/>
              <a:t>Cartels (international)</a:t>
            </a:r>
          </a:p>
          <a:p>
            <a:pPr lvl="1"/>
            <a:r>
              <a:rPr lang="en-US" sz="2400" smtClean="0"/>
              <a:t>Oil, Vitamins, …</a:t>
            </a:r>
          </a:p>
          <a:p>
            <a:r>
              <a:rPr lang="en-US" sz="2800" smtClean="0"/>
              <a:t>Rules and Regulations</a:t>
            </a:r>
          </a:p>
          <a:p>
            <a:r>
              <a:rPr lang="en-US" sz="2800" smtClean="0"/>
              <a:t>Local Content Requirements</a:t>
            </a:r>
          </a:p>
          <a:p>
            <a:r>
              <a:rPr lang="en-US" sz="2800" smtClean="0"/>
              <a:t>Border Tax Adjustments</a:t>
            </a:r>
          </a:p>
          <a:p>
            <a:r>
              <a:rPr lang="en-US" sz="2800" smtClean="0"/>
              <a:t>“Voluntary” Import Expansion (VIE)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82947" name="Rectangle 3"/>
          <p:cNvSpPr>
            <a:spLocks noGrp="1" noChangeArrowheads="1"/>
          </p:cNvSpPr>
          <p:nvPr>
            <p:ph type="body" idx="1"/>
          </p:nvPr>
        </p:nvSpPr>
        <p:spPr>
          <a:noFill/>
        </p:spPr>
        <p:txBody>
          <a:bodyPr lIns="90488" tIns="44450" rIns="90488" bIns="44450"/>
          <a:lstStyle/>
          <a:p>
            <a:pPr>
              <a:spcBef>
                <a:spcPct val="70000"/>
              </a:spcBef>
            </a:pPr>
            <a:r>
              <a:rPr lang="en-US" smtClean="0"/>
              <a:t>The Dumping Argument</a:t>
            </a:r>
          </a:p>
          <a:p>
            <a:pPr lvl="1"/>
            <a:r>
              <a:rPr lang="en-US" smtClean="0">
                <a:solidFill>
                  <a:schemeClr val="hlink"/>
                </a:solidFill>
              </a:rPr>
              <a:t>Dumping</a:t>
            </a:r>
            <a:r>
              <a:rPr lang="en-US" smtClean="0"/>
              <a:t> occurs when a foreign firm sells its exports at a lower price that its cost of production.</a:t>
            </a:r>
          </a:p>
        </p:txBody>
      </p:sp>
    </p:spTree>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p:spPr>
        <p:txBody>
          <a:bodyPr lIns="90488" tIns="44450" rIns="90488" bIns="44450"/>
          <a:lstStyle/>
          <a:p>
            <a:r>
              <a:rPr lang="en-US" smtClean="0"/>
              <a:t>The Case Against Protection</a:t>
            </a:r>
          </a:p>
        </p:txBody>
      </p:sp>
      <p:sp>
        <p:nvSpPr>
          <p:cNvPr id="83971" name="Rectangle 3"/>
          <p:cNvSpPr>
            <a:spLocks noGrp="1" noChangeArrowheads="1"/>
          </p:cNvSpPr>
          <p:nvPr>
            <p:ph type="body" idx="1"/>
          </p:nvPr>
        </p:nvSpPr>
        <p:spPr>
          <a:noFill/>
        </p:spPr>
        <p:txBody>
          <a:bodyPr lIns="90488" tIns="44450" rIns="90488" bIns="44450"/>
          <a:lstStyle/>
          <a:p>
            <a:pPr>
              <a:spcBef>
                <a:spcPct val="70000"/>
              </a:spcBef>
            </a:pPr>
            <a:r>
              <a:rPr lang="en-US" smtClean="0"/>
              <a:t>The Dumping Argument</a:t>
            </a:r>
          </a:p>
          <a:p>
            <a:pPr lvl="1"/>
            <a:r>
              <a:rPr lang="en-US" smtClean="0"/>
              <a:t>The dumping argument should be resisted because:</a:t>
            </a:r>
          </a:p>
          <a:p>
            <a:pPr lvl="2"/>
            <a:r>
              <a:rPr lang="en-US" smtClean="0"/>
              <a:t>Dumping is virtually impossible to detect.</a:t>
            </a:r>
          </a:p>
          <a:p>
            <a:pPr lvl="2"/>
            <a:r>
              <a:rPr lang="en-US" smtClean="0"/>
              <a:t>A natural global monopoly is not likely.</a:t>
            </a:r>
          </a:p>
          <a:p>
            <a:pPr lvl="2"/>
            <a:r>
              <a:rPr lang="en-US" smtClean="0"/>
              <a:t>Alternative remedies better for dealing with a natural global monopoly.</a:t>
            </a:r>
          </a:p>
        </p:txBody>
      </p:sp>
    </p:spTree>
  </p:cSld>
  <p:clrMapOvr>
    <a:masterClrMapping/>
  </p:clrMapOvr>
  <p:transition spd="med">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noFill/>
        </p:spPr>
        <p:txBody>
          <a:bodyPr lIns="90488" tIns="44450" rIns="90488" bIns="44450"/>
          <a:lstStyle/>
          <a:p>
            <a:r>
              <a:rPr lang="en-US" smtClean="0"/>
              <a:t>Proposition:</a:t>
            </a:r>
          </a:p>
        </p:txBody>
      </p:sp>
      <p:sp>
        <p:nvSpPr>
          <p:cNvPr id="84995" name="Rectangle 3"/>
          <p:cNvSpPr>
            <a:spLocks noGrp="1" noChangeArrowheads="1"/>
          </p:cNvSpPr>
          <p:nvPr>
            <p:ph type="body" idx="1"/>
          </p:nvPr>
        </p:nvSpPr>
        <p:spPr>
          <a:noFill/>
        </p:spPr>
        <p:txBody>
          <a:bodyPr lIns="90488" tIns="44450" rIns="90488" bIns="44450"/>
          <a:lstStyle/>
          <a:p>
            <a:pPr>
              <a:lnSpc>
                <a:spcPct val="90000"/>
              </a:lnSpc>
              <a:spcBef>
                <a:spcPct val="70000"/>
              </a:spcBef>
            </a:pPr>
            <a:r>
              <a:rPr lang="en-US" smtClean="0"/>
              <a:t>“An industrial policy will not accelerate overall growth unless it corrects a market failure.” Krugman</a:t>
            </a:r>
          </a:p>
          <a:p>
            <a:pPr>
              <a:lnSpc>
                <a:spcPct val="90000"/>
              </a:lnSpc>
              <a:spcBef>
                <a:spcPct val="70000"/>
              </a:spcBef>
            </a:pPr>
            <a:r>
              <a:rPr lang="en-US" smtClean="0"/>
              <a:t>Requires an understanding of the domestic market failure argument for a tariff:</a:t>
            </a:r>
          </a:p>
          <a:p>
            <a:pPr lvl="1">
              <a:lnSpc>
                <a:spcPct val="90000"/>
              </a:lnSpc>
              <a:spcBef>
                <a:spcPct val="70000"/>
              </a:spcBef>
            </a:pPr>
            <a:r>
              <a:rPr lang="en-US" smtClean="0"/>
              <a:t>If production of a good yields extra social benefits not captured as producer surplus, a tariff can increase welfare.</a:t>
            </a:r>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35"/>
          <p:cNvSpPr>
            <a:spLocks noChangeArrowheads="1"/>
          </p:cNvSpPr>
          <p:nvPr/>
        </p:nvSpPr>
        <p:spPr bwMode="auto">
          <a:xfrm flipH="1">
            <a:off x="2667000" y="3886200"/>
            <a:ext cx="762000" cy="762000"/>
          </a:xfrm>
          <a:prstGeom prst="rtTriangle">
            <a:avLst/>
          </a:prstGeom>
          <a:solidFill>
            <a:srgbClr val="99CCFF">
              <a:alpha val="50195"/>
            </a:srgbClr>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86019" name="AutoShape 34"/>
          <p:cNvSpPr>
            <a:spLocks noChangeArrowheads="1"/>
          </p:cNvSpPr>
          <p:nvPr/>
        </p:nvSpPr>
        <p:spPr bwMode="auto">
          <a:xfrm>
            <a:off x="4191000" y="3886200"/>
            <a:ext cx="762000" cy="762000"/>
          </a:xfrm>
          <a:prstGeom prst="rtTriangle">
            <a:avLst/>
          </a:prstGeom>
          <a:solidFill>
            <a:srgbClr val="99CCFF">
              <a:alpha val="50195"/>
            </a:srgbClr>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86020"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21" name="Rectangle 3"/>
          <p:cNvSpPr>
            <a:spLocks noGrp="1" noChangeArrowheads="1"/>
          </p:cNvSpPr>
          <p:nvPr>
            <p:ph type="title"/>
          </p:nvPr>
        </p:nvSpPr>
        <p:spPr>
          <a:xfrm>
            <a:off x="685800" y="0"/>
            <a:ext cx="7772400" cy="1371600"/>
          </a:xfrm>
          <a:noFill/>
        </p:spPr>
        <p:txBody>
          <a:bodyPr lIns="90488" tIns="44450" rIns="90488" bIns="44450"/>
          <a:lstStyle/>
          <a:p>
            <a:r>
              <a:rPr lang="en-US" smtClean="0"/>
              <a:t>The domestic market failure argument for a tariff</a:t>
            </a:r>
          </a:p>
        </p:txBody>
      </p:sp>
      <p:sp>
        <p:nvSpPr>
          <p:cNvPr id="86022"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23"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24"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86025" name="Rectangle 7"/>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86026"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86027"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86028" name="Rectangle 10"/>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86029" name="Rectangle 11"/>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86030" name="Rectangle 12"/>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86031"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32"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33" name="Oval 15"/>
          <p:cNvSpPr>
            <a:spLocks noChangeArrowheads="1"/>
          </p:cNvSpPr>
          <p:nvPr/>
        </p:nvSpPr>
        <p:spPr bwMode="auto">
          <a:xfrm>
            <a:off x="2133600" y="1828800"/>
            <a:ext cx="152400" cy="152400"/>
          </a:xfrm>
          <a:prstGeom prst="ellipse">
            <a:avLst/>
          </a:prstGeom>
          <a:solidFill>
            <a:schemeClr val="tx1"/>
          </a:solidFill>
          <a:ln w="12700">
            <a:solidFill>
              <a:schemeClr val="tx1"/>
            </a:solidFill>
            <a:round/>
            <a:headEnd/>
            <a:tailEnd/>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86034" name="Rectangle 16"/>
          <p:cNvSpPr>
            <a:spLocks noChangeArrowheads="1"/>
          </p:cNvSpPr>
          <p:nvPr/>
        </p:nvSpPr>
        <p:spPr bwMode="auto">
          <a:xfrm>
            <a:off x="5867400" y="5257800"/>
            <a:ext cx="292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honey</a:t>
            </a:r>
          </a:p>
        </p:txBody>
      </p:sp>
      <p:sp>
        <p:nvSpPr>
          <p:cNvPr id="86035" name="Rectangle 17"/>
          <p:cNvSpPr>
            <a:spLocks noChangeArrowheads="1"/>
          </p:cNvSpPr>
          <p:nvPr/>
        </p:nvSpPr>
        <p:spPr bwMode="auto">
          <a:xfrm>
            <a:off x="5943600" y="1295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honey</a:t>
            </a:r>
          </a:p>
        </p:txBody>
      </p:sp>
      <p:sp>
        <p:nvSpPr>
          <p:cNvPr id="86036" name="Rectangle 18"/>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86037" name="Rectangle 19"/>
          <p:cNvSpPr>
            <a:spLocks noChangeArrowheads="1"/>
          </p:cNvSpPr>
          <p:nvPr/>
        </p:nvSpPr>
        <p:spPr bwMode="auto">
          <a:xfrm>
            <a:off x="3505200" y="4038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p>
        </p:txBody>
      </p:sp>
      <p:sp>
        <p:nvSpPr>
          <p:cNvPr id="86038" name="Rectangle 20"/>
          <p:cNvSpPr>
            <a:spLocks noChangeArrowheads="1"/>
          </p:cNvSpPr>
          <p:nvPr/>
        </p:nvSpPr>
        <p:spPr bwMode="auto">
          <a:xfrm>
            <a:off x="3429000" y="6078538"/>
            <a:ext cx="42259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jars of honey per year)</a:t>
            </a:r>
          </a:p>
        </p:txBody>
      </p:sp>
      <p:sp>
        <p:nvSpPr>
          <p:cNvPr id="86039" name="Rectangle 21"/>
          <p:cNvSpPr>
            <a:spLocks noChangeArrowheads="1"/>
          </p:cNvSpPr>
          <p:nvPr/>
        </p:nvSpPr>
        <p:spPr bwMode="auto">
          <a:xfrm rot="-5400000">
            <a:off x="239712" y="2516188"/>
            <a:ext cx="24923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jar of honey)</a:t>
            </a:r>
          </a:p>
        </p:txBody>
      </p:sp>
      <p:sp>
        <p:nvSpPr>
          <p:cNvPr id="86040" name="Rectangle 22"/>
          <p:cNvSpPr>
            <a:spLocks noChangeArrowheads="1"/>
          </p:cNvSpPr>
          <p:nvPr/>
        </p:nvSpPr>
        <p:spPr bwMode="auto">
          <a:xfrm>
            <a:off x="6051550" y="4451350"/>
            <a:ext cx="204470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honey</a:t>
            </a:r>
          </a:p>
        </p:txBody>
      </p:sp>
      <p:sp>
        <p:nvSpPr>
          <p:cNvPr id="86041" name="Line 23"/>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42"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43"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86044" name="Line 26"/>
          <p:cNvSpPr>
            <a:spLocks noChangeShapeType="1"/>
          </p:cNvSpPr>
          <p:nvPr/>
        </p:nvSpPr>
        <p:spPr bwMode="auto">
          <a:xfrm flipV="1">
            <a:off x="4953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45"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86046" name="Line 28"/>
          <p:cNvSpPr>
            <a:spLocks noChangeShapeType="1"/>
          </p:cNvSpPr>
          <p:nvPr/>
        </p:nvSpPr>
        <p:spPr bwMode="auto">
          <a:xfrm flipV="1">
            <a:off x="2209800" y="3886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47" name="Rectangle 29"/>
          <p:cNvSpPr>
            <a:spLocks noChangeArrowheads="1"/>
          </p:cNvSpPr>
          <p:nvPr/>
        </p:nvSpPr>
        <p:spPr bwMode="auto">
          <a:xfrm>
            <a:off x="6051550" y="3657600"/>
            <a:ext cx="2547938"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tariff $2/jar </a:t>
            </a:r>
          </a:p>
        </p:txBody>
      </p:sp>
      <p:sp>
        <p:nvSpPr>
          <p:cNvPr id="86048"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6049"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86050"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86051" name="Rectangle 33"/>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Tree>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37"/>
          <p:cNvSpPr>
            <a:spLocks noChangeArrowheads="1"/>
          </p:cNvSpPr>
          <p:nvPr/>
        </p:nvSpPr>
        <p:spPr bwMode="auto">
          <a:xfrm rot="2827266">
            <a:off x="2859088" y="4146550"/>
            <a:ext cx="1109662" cy="1030288"/>
          </a:xfrm>
          <a:prstGeom prst="rtTriangle">
            <a:avLst/>
          </a:prstGeom>
          <a:solidFill>
            <a:srgbClr val="99CCFF">
              <a:alpha val="50195"/>
            </a:srgbClr>
          </a:solidFill>
          <a:ln w="12700">
            <a:solidFill>
              <a:srgbClr val="000000"/>
            </a:solidFill>
            <a:miter lim="800000"/>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87043"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44" name="Rectangle 3"/>
          <p:cNvSpPr>
            <a:spLocks noGrp="1" noChangeArrowheads="1"/>
          </p:cNvSpPr>
          <p:nvPr>
            <p:ph type="title"/>
          </p:nvPr>
        </p:nvSpPr>
        <p:spPr>
          <a:xfrm>
            <a:off x="685800" y="0"/>
            <a:ext cx="7772400" cy="1371600"/>
          </a:xfrm>
          <a:noFill/>
        </p:spPr>
        <p:txBody>
          <a:bodyPr lIns="90488" tIns="44450" rIns="90488" bIns="44450"/>
          <a:lstStyle/>
          <a:p>
            <a:r>
              <a:rPr lang="en-US" smtClean="0"/>
              <a:t>The domestic market failure argument for a tariff</a:t>
            </a:r>
          </a:p>
        </p:txBody>
      </p:sp>
      <p:sp>
        <p:nvSpPr>
          <p:cNvPr id="87045"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46"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47"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3</a:t>
            </a:r>
          </a:p>
        </p:txBody>
      </p:sp>
      <p:sp>
        <p:nvSpPr>
          <p:cNvPr id="87048" name="Rectangle 7"/>
          <p:cNvSpPr>
            <a:spLocks noChangeArrowheads="1"/>
          </p:cNvSpPr>
          <p:nvPr/>
        </p:nvSpPr>
        <p:spPr bwMode="auto">
          <a:xfrm>
            <a:off x="1828800" y="3660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87049"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87050"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87051" name="Rectangle 10"/>
          <p:cNvSpPr>
            <a:spLocks noChangeArrowheads="1"/>
          </p:cNvSpPr>
          <p:nvPr/>
        </p:nvSpPr>
        <p:spPr bwMode="auto">
          <a:xfrm>
            <a:off x="2514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a:t>
            </a:r>
          </a:p>
        </p:txBody>
      </p:sp>
      <p:sp>
        <p:nvSpPr>
          <p:cNvPr id="87052" name="Rectangle 11"/>
          <p:cNvSpPr>
            <a:spLocks noChangeArrowheads="1"/>
          </p:cNvSpPr>
          <p:nvPr/>
        </p:nvSpPr>
        <p:spPr bwMode="auto">
          <a:xfrm>
            <a:off x="5867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87053" name="Rectangle 12"/>
          <p:cNvSpPr>
            <a:spLocks noChangeArrowheads="1"/>
          </p:cNvSpPr>
          <p:nvPr/>
        </p:nvSpPr>
        <p:spPr bwMode="auto">
          <a:xfrm>
            <a:off x="2895600" y="44227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e</a:t>
            </a:r>
            <a:endParaRPr lang="en-US" sz="2400"/>
          </a:p>
        </p:txBody>
      </p:sp>
      <p:sp>
        <p:nvSpPr>
          <p:cNvPr id="87054" name="Line 14"/>
          <p:cNvSpPr>
            <a:spLocks noChangeShapeType="1"/>
          </p:cNvSpPr>
          <p:nvPr/>
        </p:nvSpPr>
        <p:spPr bwMode="auto">
          <a:xfrm>
            <a:off x="2439988" y="2971800"/>
            <a:ext cx="2284412" cy="22860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55" name="Rectangle 16"/>
          <p:cNvSpPr>
            <a:spLocks noChangeArrowheads="1"/>
          </p:cNvSpPr>
          <p:nvPr/>
        </p:nvSpPr>
        <p:spPr bwMode="auto">
          <a:xfrm>
            <a:off x="3657600" y="5348288"/>
            <a:ext cx="2622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Marginal Private Benefit</a:t>
            </a:r>
          </a:p>
        </p:txBody>
      </p:sp>
      <p:sp>
        <p:nvSpPr>
          <p:cNvPr id="87056" name="Rectangle 17"/>
          <p:cNvSpPr>
            <a:spLocks noChangeArrowheads="1"/>
          </p:cNvSpPr>
          <p:nvPr/>
        </p:nvSpPr>
        <p:spPr bwMode="auto">
          <a:xfrm>
            <a:off x="5943600" y="1295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Marginal Cost</a:t>
            </a:r>
          </a:p>
        </p:txBody>
      </p:sp>
      <p:sp>
        <p:nvSpPr>
          <p:cNvPr id="87057" name="Rectangle 20"/>
          <p:cNvSpPr>
            <a:spLocks noChangeArrowheads="1"/>
          </p:cNvSpPr>
          <p:nvPr/>
        </p:nvSpPr>
        <p:spPr bwMode="auto">
          <a:xfrm>
            <a:off x="3429000" y="6078538"/>
            <a:ext cx="42259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(millions of jars of honey per year)</a:t>
            </a:r>
          </a:p>
        </p:txBody>
      </p:sp>
      <p:sp>
        <p:nvSpPr>
          <p:cNvPr id="87058" name="Rectangle 21"/>
          <p:cNvSpPr>
            <a:spLocks noChangeArrowheads="1"/>
          </p:cNvSpPr>
          <p:nvPr/>
        </p:nvSpPr>
        <p:spPr bwMode="auto">
          <a:xfrm rot="-5400000">
            <a:off x="239712" y="2516188"/>
            <a:ext cx="24923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 per jar of honey)</a:t>
            </a:r>
          </a:p>
        </p:txBody>
      </p:sp>
      <p:sp>
        <p:nvSpPr>
          <p:cNvPr id="87059" name="Line 24"/>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60" name="Rectangle 25"/>
          <p:cNvSpPr>
            <a:spLocks noChangeArrowheads="1"/>
          </p:cNvSpPr>
          <p:nvPr/>
        </p:nvSpPr>
        <p:spPr bwMode="auto">
          <a:xfrm>
            <a:off x="48450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7</a:t>
            </a:r>
          </a:p>
        </p:txBody>
      </p:sp>
      <p:sp>
        <p:nvSpPr>
          <p:cNvPr id="87061" name="Rectangle 27"/>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endParaRPr lang="en-US" sz="2400">
              <a:solidFill>
                <a:srgbClr val="FF3300"/>
              </a:solidFill>
            </a:endParaRPr>
          </a:p>
        </p:txBody>
      </p:sp>
      <p:sp>
        <p:nvSpPr>
          <p:cNvPr id="87062" name="Line 30"/>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63" name="Rectangle 31"/>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3</a:t>
            </a:r>
          </a:p>
        </p:txBody>
      </p:sp>
      <p:sp>
        <p:nvSpPr>
          <p:cNvPr id="87064" name="Rectangle 32"/>
          <p:cNvSpPr>
            <a:spLocks noChangeArrowheads="1"/>
          </p:cNvSpPr>
          <p:nvPr/>
        </p:nvSpPr>
        <p:spPr bwMode="auto">
          <a:xfrm>
            <a:off x="4038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5</a:t>
            </a:r>
          </a:p>
        </p:txBody>
      </p:sp>
      <p:sp>
        <p:nvSpPr>
          <p:cNvPr id="87065" name="Line 35"/>
          <p:cNvSpPr>
            <a:spLocks noChangeShapeType="1"/>
          </p:cNvSpPr>
          <p:nvPr/>
        </p:nvSpPr>
        <p:spPr bwMode="auto">
          <a:xfrm>
            <a:off x="2133600" y="4114800"/>
            <a:ext cx="1600200" cy="1600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7066" name="Rectangle 36"/>
          <p:cNvSpPr>
            <a:spLocks noChangeArrowheads="1"/>
          </p:cNvSpPr>
          <p:nvPr/>
        </p:nvSpPr>
        <p:spPr bwMode="auto">
          <a:xfrm>
            <a:off x="4648200" y="4800600"/>
            <a:ext cx="2495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Marginal Social Benefit</a:t>
            </a:r>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57200" y="1600200"/>
            <a:ext cx="8229600" cy="4876800"/>
          </a:xfrm>
        </p:spPr>
        <p:txBody>
          <a:bodyPr/>
          <a:lstStyle/>
          <a:p>
            <a:r>
              <a:rPr lang="en-US" smtClean="0">
                <a:solidFill>
                  <a:srgbClr val="990033"/>
                </a:solidFill>
              </a:rPr>
              <a:t>How convincing is it?</a:t>
            </a:r>
          </a:p>
          <a:p>
            <a:pPr lvl="1"/>
            <a:r>
              <a:rPr lang="en-US" smtClean="0"/>
              <a:t>The are two basic arguments in defense of free trade in the presence of domestic distortions:</a:t>
            </a:r>
          </a:p>
          <a:p>
            <a:pPr lvl="2"/>
            <a:r>
              <a:rPr lang="en-US" smtClean="0"/>
              <a:t>Domestic distortions should be corrected with domestic (as opposed to international trade) policies.</a:t>
            </a:r>
          </a:p>
          <a:p>
            <a:pPr lvl="3"/>
            <a:r>
              <a:rPr lang="en-US" smtClean="0"/>
              <a:t> </a:t>
            </a:r>
            <a:r>
              <a:rPr lang="en-US" u="sng" smtClean="0"/>
              <a:t>Example</a:t>
            </a:r>
            <a:r>
              <a:rPr lang="en-US" smtClean="0"/>
              <a:t>: A domestic production subsidy is superior to a tariff in dealing with a production-related market failure.</a:t>
            </a:r>
          </a:p>
          <a:p>
            <a:pPr lvl="2"/>
            <a:r>
              <a:rPr lang="en-US" smtClean="0"/>
              <a:t>Market failures are hard to diagnose and measure.</a:t>
            </a:r>
          </a:p>
          <a:p>
            <a:pPr lvl="3"/>
            <a:r>
              <a:rPr lang="en-US" u="sng" smtClean="0"/>
              <a:t>Example</a:t>
            </a:r>
            <a:r>
              <a:rPr lang="en-US" smtClean="0"/>
              <a:t>: A tariff to protect urban industrial sectors will generate social benefits, but it will also encourage migration to these sectors that will result in higher unemployment.</a:t>
            </a:r>
          </a:p>
        </p:txBody>
      </p:sp>
      <p:sp>
        <p:nvSpPr>
          <p:cNvPr id="88067" name="Rectangle 3"/>
          <p:cNvSpPr>
            <a:spLocks noChangeArrowheads="1"/>
          </p:cNvSpPr>
          <p:nvPr/>
        </p:nvSpPr>
        <p:spPr bwMode="auto">
          <a:xfrm>
            <a:off x="762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endParaRPr lang="en-US" sz="4000">
              <a:solidFill>
                <a:srgbClr val="663300"/>
              </a:solidFill>
            </a:endParaRPr>
          </a:p>
        </p:txBody>
      </p:sp>
      <p:sp>
        <p:nvSpPr>
          <p:cNvPr id="88068" name="Rectangle 4"/>
          <p:cNvSpPr>
            <a:spLocks noGrp="1" noChangeArrowheads="1"/>
          </p:cNvSpPr>
          <p:nvPr>
            <p:ph type="title"/>
          </p:nvPr>
        </p:nvSpPr>
        <p:spPr>
          <a:xfrm>
            <a:off x="685800" y="0"/>
            <a:ext cx="7772400" cy="1371600"/>
          </a:xfrm>
          <a:noFill/>
        </p:spPr>
        <p:txBody>
          <a:bodyPr lIns="90488" tIns="44450" rIns="90488" bIns="44450"/>
          <a:lstStyle/>
          <a:p>
            <a:r>
              <a:rPr lang="en-US" smtClean="0"/>
              <a:t>The domestic market failure argument for a tariff</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noFill/>
        </p:spPr>
        <p:txBody>
          <a:bodyPr lIns="90488" tIns="44450" rIns="90488" bIns="44450"/>
          <a:lstStyle/>
          <a:p>
            <a:r>
              <a:rPr lang="en-US" smtClean="0"/>
              <a:t>Are these arguments for protection valid? …sound?</a:t>
            </a:r>
          </a:p>
        </p:txBody>
      </p:sp>
      <p:sp>
        <p:nvSpPr>
          <p:cNvPr id="120835" name="Rectangle 3"/>
          <p:cNvSpPr>
            <a:spLocks noGrp="1" noChangeArrowheads="1"/>
          </p:cNvSpPr>
          <p:nvPr>
            <p:ph type="body" idx="1"/>
          </p:nvPr>
        </p:nvSpPr>
        <p:spPr>
          <a:noFill/>
        </p:spPr>
        <p:txBody>
          <a:bodyPr lIns="90488" tIns="44450" rIns="90488" bIns="44450"/>
          <a:lstStyle/>
          <a:p>
            <a:pPr>
              <a:lnSpc>
                <a:spcPct val="85000"/>
              </a:lnSpc>
              <a:spcBef>
                <a:spcPct val="30000"/>
              </a:spcBef>
              <a:buFontTx/>
              <a:buNone/>
            </a:pPr>
            <a:r>
              <a:rPr lang="en-US" sz="2800" smtClean="0"/>
              <a:t>1) Saves jobs</a:t>
            </a:r>
          </a:p>
          <a:p>
            <a:pPr>
              <a:lnSpc>
                <a:spcPct val="85000"/>
              </a:lnSpc>
              <a:spcBef>
                <a:spcPct val="30000"/>
              </a:spcBef>
              <a:buFontTx/>
              <a:buNone/>
            </a:pPr>
            <a:r>
              <a:rPr lang="en-US" sz="2800" smtClean="0"/>
              <a:t>2) Allows us to compete with cheap foreign labor</a:t>
            </a:r>
          </a:p>
          <a:p>
            <a:pPr>
              <a:lnSpc>
                <a:spcPct val="85000"/>
              </a:lnSpc>
              <a:spcBef>
                <a:spcPct val="30000"/>
              </a:spcBef>
              <a:buFontTx/>
              <a:buNone/>
            </a:pPr>
            <a:r>
              <a:rPr lang="en-US" sz="2800" smtClean="0"/>
              <a:t>3) Brings diversity and stability</a:t>
            </a:r>
          </a:p>
          <a:p>
            <a:pPr>
              <a:lnSpc>
                <a:spcPct val="85000"/>
              </a:lnSpc>
              <a:spcBef>
                <a:spcPct val="30000"/>
              </a:spcBef>
              <a:buFontTx/>
              <a:buNone/>
            </a:pPr>
            <a:r>
              <a:rPr lang="en-US" sz="2800" smtClean="0"/>
              <a:t>4) Penalizes lax environmental standards</a:t>
            </a:r>
          </a:p>
          <a:p>
            <a:pPr>
              <a:lnSpc>
                <a:spcPct val="85000"/>
              </a:lnSpc>
              <a:spcBef>
                <a:spcPct val="30000"/>
              </a:spcBef>
              <a:buFontTx/>
              <a:buNone/>
            </a:pPr>
            <a:r>
              <a:rPr lang="en-US" sz="2800" smtClean="0"/>
              <a:t>5) Protects National Culture</a:t>
            </a:r>
          </a:p>
          <a:p>
            <a:pPr>
              <a:lnSpc>
                <a:spcPct val="85000"/>
              </a:lnSpc>
              <a:spcBef>
                <a:spcPct val="30000"/>
              </a:spcBef>
              <a:buFontTx/>
              <a:buNone/>
            </a:pPr>
            <a:r>
              <a:rPr lang="en-US" sz="2800" smtClean="0"/>
              <a:t>6) Prevents rich countries from exploiting developing countries</a:t>
            </a:r>
          </a:p>
          <a:p>
            <a:pPr>
              <a:lnSpc>
                <a:spcPct val="85000"/>
              </a:lnSpc>
              <a:spcBef>
                <a:spcPct val="30000"/>
              </a:spcBef>
              <a:buFontTx/>
              <a:buNone/>
            </a:pPr>
            <a:r>
              <a:rPr lang="en-US" sz="2800" smtClean="0"/>
              <a:t>7) Optimal tariffs increase domestic welfare</a:t>
            </a:r>
          </a:p>
          <a:p>
            <a:pPr>
              <a:lnSpc>
                <a:spcPct val="85000"/>
              </a:lnSpc>
              <a:spcBef>
                <a:spcPct val="30000"/>
              </a:spcBef>
              <a:buFontTx/>
              <a:buNone/>
            </a:pPr>
            <a:r>
              <a:rPr lang="en-US" sz="2800" smtClean="0"/>
              <a:t>8) Strategic trade policies increase domestic welfare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wipe(left)">
                                      <p:cBhvr>
                                        <p:cTn id="12" dur="500"/>
                                        <p:tgtEl>
                                          <p:spTgt spid="1208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wipe(left)">
                                      <p:cBhvr>
                                        <p:cTn id="17" dur="500"/>
                                        <p:tgtEl>
                                          <p:spTgt spid="1208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wipe(left)">
                                      <p:cBhvr>
                                        <p:cTn id="22" dur="500"/>
                                        <p:tgtEl>
                                          <p:spTgt spid="1208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0835">
                                            <p:txEl>
                                              <p:pRg st="4" end="4"/>
                                            </p:txEl>
                                          </p:spTgt>
                                        </p:tgtEl>
                                        <p:attrNameLst>
                                          <p:attrName>style.visibility</p:attrName>
                                        </p:attrNameLst>
                                      </p:cBhvr>
                                      <p:to>
                                        <p:strVal val="visible"/>
                                      </p:to>
                                    </p:set>
                                    <p:animEffect transition="in" filter="wipe(left)">
                                      <p:cBhvr>
                                        <p:cTn id="27" dur="500"/>
                                        <p:tgtEl>
                                          <p:spTgt spid="1208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0835">
                                            <p:txEl>
                                              <p:pRg st="5" end="5"/>
                                            </p:txEl>
                                          </p:spTgt>
                                        </p:tgtEl>
                                        <p:attrNameLst>
                                          <p:attrName>style.visibility</p:attrName>
                                        </p:attrNameLst>
                                      </p:cBhvr>
                                      <p:to>
                                        <p:strVal val="visible"/>
                                      </p:to>
                                    </p:set>
                                    <p:animEffect transition="in" filter="wipe(left)">
                                      <p:cBhvr>
                                        <p:cTn id="32" dur="500"/>
                                        <p:tgtEl>
                                          <p:spTgt spid="1208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0835">
                                            <p:txEl>
                                              <p:pRg st="6" end="6"/>
                                            </p:txEl>
                                          </p:spTgt>
                                        </p:tgtEl>
                                        <p:attrNameLst>
                                          <p:attrName>style.visibility</p:attrName>
                                        </p:attrNameLst>
                                      </p:cBhvr>
                                      <p:to>
                                        <p:strVal val="visible"/>
                                      </p:to>
                                    </p:set>
                                    <p:animEffect transition="in" filter="wipe(left)">
                                      <p:cBhvr>
                                        <p:cTn id="37" dur="500"/>
                                        <p:tgtEl>
                                          <p:spTgt spid="1208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0835">
                                            <p:txEl>
                                              <p:pRg st="7" end="7"/>
                                            </p:txEl>
                                          </p:spTgt>
                                        </p:tgtEl>
                                        <p:attrNameLst>
                                          <p:attrName>style.visibility</p:attrName>
                                        </p:attrNameLst>
                                      </p:cBhvr>
                                      <p:to>
                                        <p:strVal val="visible"/>
                                      </p:to>
                                    </p:set>
                                    <p:animEffect transition="in" filter="wipe(left)">
                                      <p:cBhvr>
                                        <p:cTn id="42" dur="500"/>
                                        <p:tgtEl>
                                          <p:spTgt spid="1208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p:spPr>
        <p:txBody>
          <a:bodyPr lIns="90488" tIns="44450" rIns="90488" bIns="44450"/>
          <a:lstStyle/>
          <a:p>
            <a:r>
              <a:rPr lang="en-US" sz="5400" smtClean="0"/>
              <a:t>NEXT TOPIC</a:t>
            </a:r>
          </a:p>
        </p:txBody>
      </p:sp>
      <p:sp>
        <p:nvSpPr>
          <p:cNvPr id="919555" name="Rectangle 3"/>
          <p:cNvSpPr>
            <a:spLocks noGrp="1" noChangeArrowheads="1"/>
          </p:cNvSpPr>
          <p:nvPr>
            <p:ph type="body" idx="1"/>
          </p:nvPr>
        </p:nvSpPr>
        <p:spPr>
          <a:noFill/>
        </p:spPr>
        <p:txBody>
          <a:bodyPr lIns="90488" tIns="44450" rIns="90488" bIns="44450"/>
          <a:lstStyle/>
          <a:p>
            <a:pPr>
              <a:spcBef>
                <a:spcPct val="70000"/>
              </a:spcBef>
              <a:buFontTx/>
              <a:buNone/>
            </a:pPr>
            <a:r>
              <a:rPr lang="en-US" sz="5400" smtClean="0">
                <a:solidFill>
                  <a:schemeClr val="hlink"/>
                </a:solidFill>
              </a:rPr>
              <a:t>COMMERCIAL POLICY!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9555">
                                            <p:txEl>
                                              <p:pRg st="0" end="0"/>
                                            </p:txEl>
                                          </p:spTgt>
                                        </p:tgtEl>
                                        <p:attrNameLst>
                                          <p:attrName>style.visibility</p:attrName>
                                        </p:attrNameLst>
                                      </p:cBhvr>
                                      <p:to>
                                        <p:strVal val="visible"/>
                                      </p:to>
                                    </p:set>
                                    <p:animEffect transition="in" filter="wipe(left)">
                                      <p:cBhvr>
                                        <p:cTn id="7" dur="500"/>
                                        <p:tgtEl>
                                          <p:spTgt spid="919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9555"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1138" name="Line 2"/>
          <p:cNvSpPr>
            <a:spLocks noChangeShapeType="1"/>
          </p:cNvSpPr>
          <p:nvPr/>
        </p:nvSpPr>
        <p:spPr bwMode="auto">
          <a:xfrm flipV="1">
            <a:off x="22098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39" name="Rectangle 3"/>
          <p:cNvSpPr>
            <a:spLocks noGrp="1" noChangeArrowheads="1"/>
          </p:cNvSpPr>
          <p:nvPr>
            <p:ph type="title"/>
          </p:nvPr>
        </p:nvSpPr>
        <p:spPr>
          <a:xfrm>
            <a:off x="685800" y="0"/>
            <a:ext cx="7772400" cy="1371600"/>
          </a:xfrm>
          <a:noFill/>
        </p:spPr>
        <p:txBody>
          <a:bodyPr lIns="90488" tIns="44450" rIns="90488" bIns="44450"/>
          <a:lstStyle/>
          <a:p>
            <a:r>
              <a:rPr lang="en-US" dirty="0" smtClean="0"/>
              <a:t>Welfare: Quota </a:t>
            </a:r>
            <a:r>
              <a:rPr lang="en-US" smtClean="0"/>
              <a:t>&amp; Tariff</a:t>
            </a:r>
            <a:r>
              <a:rPr lang="en-US" dirty="0" smtClean="0"/>
              <a:t/>
            </a:r>
            <a:br>
              <a:rPr lang="en-US" dirty="0" smtClean="0"/>
            </a:br>
            <a:r>
              <a:rPr lang="en-US" sz="3600" dirty="0" smtClean="0"/>
              <a:t>Small Country</a:t>
            </a:r>
            <a:endParaRPr lang="en-US" dirty="0" smtClean="0"/>
          </a:p>
        </p:txBody>
      </p:sp>
      <p:sp>
        <p:nvSpPr>
          <p:cNvPr id="91140" name="Line 4"/>
          <p:cNvSpPr>
            <a:spLocks noChangeShapeType="1"/>
          </p:cNvSpPr>
          <p:nvPr/>
        </p:nvSpPr>
        <p:spPr bwMode="auto">
          <a:xfrm>
            <a:off x="2209800" y="1398588"/>
            <a:ext cx="0" cy="42910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41" name="Line 5"/>
          <p:cNvSpPr>
            <a:spLocks noChangeShapeType="1"/>
          </p:cNvSpPr>
          <p:nvPr/>
        </p:nvSpPr>
        <p:spPr bwMode="auto">
          <a:xfrm>
            <a:off x="2225675" y="57023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42" name="Rectangle 6"/>
          <p:cNvSpPr>
            <a:spLocks noChangeArrowheads="1"/>
          </p:cNvSpPr>
          <p:nvPr/>
        </p:nvSpPr>
        <p:spPr bwMode="auto">
          <a:xfrm>
            <a:off x="1908175" y="44227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solidFill>
                  <a:srgbClr val="FF3300"/>
                </a:solidFill>
              </a:rPr>
              <a:t>6</a:t>
            </a:r>
          </a:p>
        </p:txBody>
      </p:sp>
      <p:sp>
        <p:nvSpPr>
          <p:cNvPr id="91143" name="Rectangle 7"/>
          <p:cNvSpPr>
            <a:spLocks noChangeArrowheads="1"/>
          </p:cNvSpPr>
          <p:nvPr/>
        </p:nvSpPr>
        <p:spPr bwMode="auto">
          <a:xfrm>
            <a:off x="1752600" y="36607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91144" name="Rectangle 8"/>
          <p:cNvSpPr>
            <a:spLocks noChangeArrowheads="1"/>
          </p:cNvSpPr>
          <p:nvPr/>
        </p:nvSpPr>
        <p:spPr bwMode="auto">
          <a:xfrm>
            <a:off x="1752600" y="1676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20</a:t>
            </a:r>
          </a:p>
        </p:txBody>
      </p:sp>
      <p:sp>
        <p:nvSpPr>
          <p:cNvPr id="91145" name="Rectangle 9"/>
          <p:cNvSpPr>
            <a:spLocks noChangeArrowheads="1"/>
          </p:cNvSpPr>
          <p:nvPr/>
        </p:nvSpPr>
        <p:spPr bwMode="auto">
          <a:xfrm>
            <a:off x="1905000" y="56800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0</a:t>
            </a:r>
          </a:p>
        </p:txBody>
      </p:sp>
      <p:sp>
        <p:nvSpPr>
          <p:cNvPr id="91146" name="Rectangle 10"/>
          <p:cNvSpPr>
            <a:spLocks noChangeArrowheads="1"/>
          </p:cNvSpPr>
          <p:nvPr/>
        </p:nvSpPr>
        <p:spPr bwMode="auto">
          <a:xfrm>
            <a:off x="2482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2</a:t>
            </a:r>
          </a:p>
        </p:txBody>
      </p:sp>
      <p:sp>
        <p:nvSpPr>
          <p:cNvPr id="91147" name="Rectangle 11"/>
          <p:cNvSpPr>
            <a:spLocks noChangeArrowheads="1"/>
          </p:cNvSpPr>
          <p:nvPr/>
        </p:nvSpPr>
        <p:spPr bwMode="auto">
          <a:xfrm>
            <a:off x="5486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18</a:t>
            </a:r>
          </a:p>
        </p:txBody>
      </p:sp>
      <p:sp>
        <p:nvSpPr>
          <p:cNvPr id="91148" name="Rectangle 12"/>
          <p:cNvSpPr>
            <a:spLocks noChangeArrowheads="1"/>
          </p:cNvSpPr>
          <p:nvPr/>
        </p:nvSpPr>
        <p:spPr bwMode="auto">
          <a:xfrm>
            <a:off x="2895600" y="42703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b</a:t>
            </a:r>
            <a:endParaRPr lang="en-US" sz="2400"/>
          </a:p>
        </p:txBody>
      </p:sp>
      <p:sp>
        <p:nvSpPr>
          <p:cNvPr id="91149" name="Line 13"/>
          <p:cNvSpPr>
            <a:spLocks noChangeShapeType="1"/>
          </p:cNvSpPr>
          <p:nvPr/>
        </p:nvSpPr>
        <p:spPr bwMode="auto">
          <a:xfrm flipV="1">
            <a:off x="4191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50" name="Line 14"/>
          <p:cNvSpPr>
            <a:spLocks noChangeShapeType="1"/>
          </p:cNvSpPr>
          <p:nvPr/>
        </p:nvSpPr>
        <p:spPr bwMode="auto">
          <a:xfrm>
            <a:off x="2211388" y="1906588"/>
            <a:ext cx="3808412" cy="3808412"/>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51" name="Rectangle 15"/>
          <p:cNvSpPr>
            <a:spLocks noChangeArrowheads="1"/>
          </p:cNvSpPr>
          <p:nvPr/>
        </p:nvSpPr>
        <p:spPr bwMode="auto">
          <a:xfrm>
            <a:off x="5867400" y="5257800"/>
            <a:ext cx="332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demand for small cars</a:t>
            </a:r>
          </a:p>
        </p:txBody>
      </p:sp>
      <p:sp>
        <p:nvSpPr>
          <p:cNvPr id="91152" name="Rectangle 16"/>
          <p:cNvSpPr>
            <a:spLocks noChangeArrowheads="1"/>
          </p:cNvSpPr>
          <p:nvPr/>
        </p:nvSpPr>
        <p:spPr bwMode="auto">
          <a:xfrm>
            <a:off x="3733800" y="1339850"/>
            <a:ext cx="179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p>
          <a:p>
            <a:r>
              <a:rPr lang="en-US" sz="1800" b="1"/>
              <a:t>of small cars</a:t>
            </a:r>
          </a:p>
        </p:txBody>
      </p:sp>
      <p:sp>
        <p:nvSpPr>
          <p:cNvPr id="91153" name="Rectangle 17"/>
          <p:cNvSpPr>
            <a:spLocks noChangeArrowheads="1"/>
          </p:cNvSpPr>
          <p:nvPr/>
        </p:nvSpPr>
        <p:spPr bwMode="auto">
          <a:xfrm>
            <a:off x="228600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a</a:t>
            </a:r>
          </a:p>
        </p:txBody>
      </p:sp>
      <p:sp>
        <p:nvSpPr>
          <p:cNvPr id="91154" name="Rectangle 18"/>
          <p:cNvSpPr>
            <a:spLocks noChangeArrowheads="1"/>
          </p:cNvSpPr>
          <p:nvPr/>
        </p:nvSpPr>
        <p:spPr bwMode="auto">
          <a:xfrm>
            <a:off x="3505200" y="38100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1</a:t>
            </a:r>
            <a:endParaRPr lang="en-US" sz="2400" b="1" i="1"/>
          </a:p>
        </p:txBody>
      </p:sp>
      <p:sp>
        <p:nvSpPr>
          <p:cNvPr id="91155" name="Rectangle 19"/>
          <p:cNvSpPr>
            <a:spLocks noChangeArrowheads="1"/>
          </p:cNvSpPr>
          <p:nvPr/>
        </p:nvSpPr>
        <p:spPr bwMode="auto">
          <a:xfrm>
            <a:off x="3429000" y="6078538"/>
            <a:ext cx="36464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Quantity </a:t>
            </a:r>
            <a:r>
              <a:rPr lang="en-US" sz="1600" b="1"/>
              <a:t>(thousands of cars per year)</a:t>
            </a:r>
          </a:p>
        </p:txBody>
      </p:sp>
      <p:sp>
        <p:nvSpPr>
          <p:cNvPr id="91156" name="Rectangle 20"/>
          <p:cNvSpPr>
            <a:spLocks noChangeArrowheads="1"/>
          </p:cNvSpPr>
          <p:nvPr/>
        </p:nvSpPr>
        <p:spPr bwMode="auto">
          <a:xfrm rot="-5400000">
            <a:off x="420687" y="2697163"/>
            <a:ext cx="2130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b="1"/>
              <a:t>Price </a:t>
            </a:r>
            <a:r>
              <a:rPr lang="en-US" sz="1600" b="1"/>
              <a:t>($1000 per car)</a:t>
            </a:r>
          </a:p>
        </p:txBody>
      </p:sp>
      <p:sp>
        <p:nvSpPr>
          <p:cNvPr id="91157" name="Rectangle 21"/>
          <p:cNvSpPr>
            <a:spLocks noChangeArrowheads="1"/>
          </p:cNvSpPr>
          <p:nvPr/>
        </p:nvSpPr>
        <p:spPr bwMode="auto">
          <a:xfrm>
            <a:off x="6051550" y="4451350"/>
            <a:ext cx="24034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of small cars</a:t>
            </a:r>
          </a:p>
        </p:txBody>
      </p:sp>
      <p:sp>
        <p:nvSpPr>
          <p:cNvPr id="91158" name="Line 22"/>
          <p:cNvSpPr>
            <a:spLocks noChangeShapeType="1"/>
          </p:cNvSpPr>
          <p:nvPr/>
        </p:nvSpPr>
        <p:spPr bwMode="auto">
          <a:xfrm flipV="1">
            <a:off x="2209800" y="4648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59" name="Line 23"/>
          <p:cNvSpPr>
            <a:spLocks noChangeShapeType="1"/>
          </p:cNvSpPr>
          <p:nvPr/>
        </p:nvSpPr>
        <p:spPr bwMode="auto">
          <a:xfrm flipV="1">
            <a:off x="2667000" y="46482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60" name="Rectangle 24"/>
          <p:cNvSpPr>
            <a:spLocks noChangeArrowheads="1"/>
          </p:cNvSpPr>
          <p:nvPr/>
        </p:nvSpPr>
        <p:spPr bwMode="auto">
          <a:xfrm>
            <a:off x="4724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14</a:t>
            </a:r>
          </a:p>
        </p:txBody>
      </p:sp>
      <p:sp>
        <p:nvSpPr>
          <p:cNvPr id="91161" name="Line 25"/>
          <p:cNvSpPr>
            <a:spLocks noChangeShapeType="1"/>
          </p:cNvSpPr>
          <p:nvPr/>
        </p:nvSpPr>
        <p:spPr bwMode="auto">
          <a:xfrm flipV="1">
            <a:off x="4953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62" name="Rectangle 26"/>
          <p:cNvSpPr>
            <a:spLocks noChangeArrowheads="1"/>
          </p:cNvSpPr>
          <p:nvPr/>
        </p:nvSpPr>
        <p:spPr bwMode="auto">
          <a:xfrm>
            <a:off x="1876425" y="4876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endParaRPr lang="en-US" sz="2400">
              <a:solidFill>
                <a:srgbClr val="FF3300"/>
              </a:solidFill>
            </a:endParaRPr>
          </a:p>
        </p:txBody>
      </p:sp>
      <p:sp>
        <p:nvSpPr>
          <p:cNvPr id="91163" name="Line 27"/>
          <p:cNvSpPr>
            <a:spLocks noChangeShapeType="1"/>
          </p:cNvSpPr>
          <p:nvPr/>
        </p:nvSpPr>
        <p:spPr bwMode="auto">
          <a:xfrm flipV="1">
            <a:off x="2209800" y="3886200"/>
            <a:ext cx="3657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64" name="Rectangle 28"/>
          <p:cNvSpPr>
            <a:spLocks noChangeArrowheads="1"/>
          </p:cNvSpPr>
          <p:nvPr/>
        </p:nvSpPr>
        <p:spPr bwMode="auto">
          <a:xfrm>
            <a:off x="5943600" y="3581400"/>
            <a:ext cx="288131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equivalent tariff</a:t>
            </a:r>
          </a:p>
        </p:txBody>
      </p:sp>
      <p:sp>
        <p:nvSpPr>
          <p:cNvPr id="91165" name="Line 29"/>
          <p:cNvSpPr>
            <a:spLocks noChangeShapeType="1"/>
          </p:cNvSpPr>
          <p:nvPr/>
        </p:nvSpPr>
        <p:spPr bwMode="auto">
          <a:xfrm flipV="1">
            <a:off x="3429000" y="3886200"/>
            <a:ext cx="0" cy="1828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66" name="Rectangle 30"/>
          <p:cNvSpPr>
            <a:spLocks noChangeArrowheads="1"/>
          </p:cNvSpPr>
          <p:nvPr/>
        </p:nvSpPr>
        <p:spPr bwMode="auto">
          <a:xfrm>
            <a:off x="3276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6</a:t>
            </a:r>
          </a:p>
        </p:txBody>
      </p:sp>
      <p:sp>
        <p:nvSpPr>
          <p:cNvPr id="91167" name="Rectangle 31"/>
          <p:cNvSpPr>
            <a:spLocks noChangeArrowheads="1"/>
          </p:cNvSpPr>
          <p:nvPr/>
        </p:nvSpPr>
        <p:spPr bwMode="auto">
          <a:xfrm>
            <a:off x="3962400" y="57150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10</a:t>
            </a:r>
          </a:p>
        </p:txBody>
      </p:sp>
      <p:sp>
        <p:nvSpPr>
          <p:cNvPr id="91168" name="Rectangle 32"/>
          <p:cNvSpPr>
            <a:spLocks noChangeArrowheads="1"/>
          </p:cNvSpPr>
          <p:nvPr/>
        </p:nvSpPr>
        <p:spPr bwMode="auto">
          <a:xfrm>
            <a:off x="4191000" y="42672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a:t>d</a:t>
            </a:r>
            <a:endParaRPr lang="en-US" sz="2400"/>
          </a:p>
        </p:txBody>
      </p:sp>
      <p:sp>
        <p:nvSpPr>
          <p:cNvPr id="91169" name="Line 33"/>
          <p:cNvSpPr>
            <a:spLocks noChangeShapeType="1"/>
          </p:cNvSpPr>
          <p:nvPr/>
        </p:nvSpPr>
        <p:spPr bwMode="auto">
          <a:xfrm flipV="1">
            <a:off x="3048000" y="1371600"/>
            <a:ext cx="3733800" cy="37322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70" name="Rectangle 34"/>
          <p:cNvSpPr>
            <a:spLocks noChangeArrowheads="1"/>
          </p:cNvSpPr>
          <p:nvPr/>
        </p:nvSpPr>
        <p:spPr bwMode="auto">
          <a:xfrm>
            <a:off x="6591300" y="1447800"/>
            <a:ext cx="17907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t>Domestic supply</a:t>
            </a:r>
            <a:br>
              <a:rPr lang="en-US" sz="1800" b="1"/>
            </a:br>
            <a:r>
              <a:rPr lang="en-US" sz="1800" b="1"/>
              <a:t>plus quota of</a:t>
            </a:r>
            <a:br>
              <a:rPr lang="en-US" sz="1800" b="1"/>
            </a:br>
            <a:r>
              <a:rPr lang="en-US" sz="1800" b="1"/>
              <a:t>4000 cars/year</a:t>
            </a:r>
          </a:p>
        </p:txBody>
      </p:sp>
      <p:sp>
        <p:nvSpPr>
          <p:cNvPr id="91171" name="Rectangle 35"/>
          <p:cNvSpPr>
            <a:spLocks noChangeArrowheads="1"/>
          </p:cNvSpPr>
          <p:nvPr/>
        </p:nvSpPr>
        <p:spPr bwMode="auto">
          <a:xfrm>
            <a:off x="3795713" y="4191000"/>
            <a:ext cx="420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b="1" i="1"/>
              <a:t>c</a:t>
            </a:r>
            <a:r>
              <a:rPr lang="en-US" sz="2400" b="1" i="1" baseline="-25000"/>
              <a:t>2</a:t>
            </a:r>
          </a:p>
        </p:txBody>
      </p:sp>
      <p:sp>
        <p:nvSpPr>
          <p:cNvPr id="91172" name="Line 36"/>
          <p:cNvSpPr>
            <a:spLocks noChangeShapeType="1"/>
          </p:cNvSpPr>
          <p:nvPr/>
        </p:nvSpPr>
        <p:spPr bwMode="auto">
          <a:xfrm flipV="1">
            <a:off x="3048000" y="5029200"/>
            <a:ext cx="0" cy="685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73" name="Rectangle 37"/>
          <p:cNvSpPr>
            <a:spLocks noChangeArrowheads="1"/>
          </p:cNvSpPr>
          <p:nvPr/>
        </p:nvSpPr>
        <p:spPr bwMode="auto">
          <a:xfrm>
            <a:off x="286385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4</a:t>
            </a:r>
          </a:p>
        </p:txBody>
      </p:sp>
      <p:sp>
        <p:nvSpPr>
          <p:cNvPr id="91174" name="Line 38"/>
          <p:cNvSpPr>
            <a:spLocks noChangeShapeType="1"/>
          </p:cNvSpPr>
          <p:nvPr/>
        </p:nvSpPr>
        <p:spPr bwMode="auto">
          <a:xfrm flipH="1" flipV="1">
            <a:off x="2209800" y="5105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75" name="Line 39"/>
          <p:cNvSpPr>
            <a:spLocks noChangeShapeType="1"/>
          </p:cNvSpPr>
          <p:nvPr/>
        </p:nvSpPr>
        <p:spPr bwMode="auto">
          <a:xfrm flipH="1" flipV="1">
            <a:off x="3352800" y="39624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76" name="Line 40"/>
          <p:cNvSpPr>
            <a:spLocks noChangeShapeType="1"/>
          </p:cNvSpPr>
          <p:nvPr/>
        </p:nvSpPr>
        <p:spPr bwMode="auto">
          <a:xfrm flipH="1" flipV="1">
            <a:off x="4953000" y="2362200"/>
            <a:ext cx="838200" cy="0"/>
          </a:xfrm>
          <a:prstGeom prst="line">
            <a:avLst/>
          </a:prstGeom>
          <a:noFill/>
          <a:ln w="25400">
            <a:solidFill>
              <a:srgbClr val="FF3300"/>
            </a:solidFill>
            <a:prstDash val="sysDot"/>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77" name="Rectangle 41"/>
          <p:cNvSpPr>
            <a:spLocks noChangeArrowheads="1"/>
          </p:cNvSpPr>
          <p:nvPr/>
        </p:nvSpPr>
        <p:spPr bwMode="auto">
          <a:xfrm>
            <a:off x="4921250" y="23002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91178" name="Rectangle 42"/>
          <p:cNvSpPr>
            <a:spLocks noChangeArrowheads="1"/>
          </p:cNvSpPr>
          <p:nvPr/>
        </p:nvSpPr>
        <p:spPr bwMode="auto">
          <a:xfrm>
            <a:off x="2286000" y="5043488"/>
            <a:ext cx="71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t>quota</a:t>
            </a:r>
          </a:p>
        </p:txBody>
      </p:sp>
      <p:sp>
        <p:nvSpPr>
          <p:cNvPr id="91179" name="Rectangle 43"/>
          <p:cNvSpPr>
            <a:spLocks noChangeArrowheads="1"/>
          </p:cNvSpPr>
          <p:nvPr/>
        </p:nvSpPr>
        <p:spPr bwMode="auto">
          <a:xfrm>
            <a:off x="3657600" y="571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2400"/>
              <a:t>8</a:t>
            </a:r>
          </a:p>
        </p:txBody>
      </p:sp>
      <p:sp>
        <p:nvSpPr>
          <p:cNvPr id="91180" name="Line 44"/>
          <p:cNvSpPr>
            <a:spLocks noChangeShapeType="1"/>
          </p:cNvSpPr>
          <p:nvPr/>
        </p:nvSpPr>
        <p:spPr bwMode="auto">
          <a:xfrm flipV="1">
            <a:off x="5715000" y="2362200"/>
            <a:ext cx="0" cy="3352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81" name="Line 45"/>
          <p:cNvSpPr>
            <a:spLocks noChangeShapeType="1"/>
          </p:cNvSpPr>
          <p:nvPr/>
        </p:nvSpPr>
        <p:spPr bwMode="auto">
          <a:xfrm flipV="1">
            <a:off x="2209800" y="4191000"/>
            <a:ext cx="3657600" cy="0"/>
          </a:xfrm>
          <a:prstGeom prst="line">
            <a:avLst/>
          </a:prstGeom>
          <a:noFill/>
          <a:ln w="508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1182" name="Rectangle 46"/>
          <p:cNvSpPr>
            <a:spLocks noChangeArrowheads="1"/>
          </p:cNvSpPr>
          <p:nvPr/>
        </p:nvSpPr>
        <p:spPr bwMode="auto">
          <a:xfrm>
            <a:off x="5867400" y="4038600"/>
            <a:ext cx="2622550"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600" b="1"/>
              <a:t>World price + smaller tariff</a:t>
            </a:r>
          </a:p>
        </p:txBody>
      </p:sp>
    </p:spTree>
  </p:cSld>
  <p:clrMapOvr>
    <a:masterClrMapping/>
  </p:clrMapOvr>
  <p:transition spd="med">
    <p:wipe dir="r"/>
  </p:transition>
</p:sld>
</file>

<file path=ppt/slides/slide8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p:spPr>
        <p:txBody>
          <a:bodyPr lIns="90488" tIns="44450" rIns="90488" bIns="44450"/>
          <a:lstStyle/>
          <a:p>
            <a:r>
              <a:rPr lang="en-US" smtClean="0"/>
              <a:t>Why Is International</a:t>
            </a:r>
            <a:br>
              <a:rPr lang="en-US" smtClean="0"/>
            </a:br>
            <a:r>
              <a:rPr lang="en-US" smtClean="0"/>
              <a:t>Trade Restricted?</a:t>
            </a:r>
          </a:p>
        </p:txBody>
      </p:sp>
      <p:sp>
        <p:nvSpPr>
          <p:cNvPr id="126979" name="Rectangle 3"/>
          <p:cNvSpPr>
            <a:spLocks noGrp="1" noChangeArrowheads="1"/>
          </p:cNvSpPr>
          <p:nvPr>
            <p:ph type="body" idx="1"/>
          </p:nvPr>
        </p:nvSpPr>
        <p:spPr>
          <a:noFill/>
        </p:spPr>
        <p:txBody>
          <a:bodyPr lIns="90488" tIns="44450" rIns="90488" bIns="44450"/>
          <a:lstStyle/>
          <a:p>
            <a:pPr>
              <a:spcBef>
                <a:spcPct val="70000"/>
              </a:spcBef>
            </a:pPr>
            <a:r>
              <a:rPr lang="en-US" smtClean="0"/>
              <a:t>Tariff Revenue</a:t>
            </a:r>
          </a:p>
          <a:p>
            <a:pPr>
              <a:spcBef>
                <a:spcPct val="70000"/>
              </a:spcBef>
            </a:pPr>
            <a:r>
              <a:rPr lang="en-US" smtClean="0"/>
              <a:t>Rent Seeking</a:t>
            </a:r>
          </a:p>
          <a:p>
            <a:pPr lvl="1"/>
            <a:r>
              <a:rPr lang="en-US" smtClean="0"/>
              <a:t>Free trade brings benefits to some but imposes costs on others, with total benefits exceeding total costs</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left)">
                                      <p:cBhvr>
                                        <p:cTn id="12" dur="500"/>
                                        <p:tgtEl>
                                          <p:spTgt spid="12697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animEffect transition="in" filter="wipe(left)">
                                      <p:cBhvr>
                                        <p:cTn id="15"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n-US" smtClean="0"/>
              <a:t>International Commodity Agreements, ICA</a:t>
            </a:r>
          </a:p>
        </p:txBody>
      </p:sp>
      <p:sp>
        <p:nvSpPr>
          <p:cNvPr id="23555" name="Rectangle 1027"/>
          <p:cNvSpPr>
            <a:spLocks noGrp="1" noChangeArrowheads="1"/>
          </p:cNvSpPr>
          <p:nvPr>
            <p:ph type="body" idx="1"/>
          </p:nvPr>
        </p:nvSpPr>
        <p:spPr/>
        <p:txBody>
          <a:bodyPr/>
          <a:lstStyle/>
          <a:p>
            <a:r>
              <a:rPr lang="en-US" smtClean="0"/>
              <a:t>Allegedly designed to stabilize the world price of a specific commodity, e.g., coffee</a:t>
            </a:r>
          </a:p>
          <a:p>
            <a:r>
              <a:rPr lang="en-US" smtClean="0"/>
              <a:t>Involve both producing and consuming nations and assume one of three forms:</a:t>
            </a:r>
          </a:p>
          <a:p>
            <a:pPr lvl="1"/>
            <a:r>
              <a:rPr lang="en-US" smtClean="0"/>
              <a:t>Export restriction schemes</a:t>
            </a:r>
          </a:p>
          <a:p>
            <a:pPr lvl="1"/>
            <a:r>
              <a:rPr lang="en-US" smtClean="0"/>
              <a:t>Buffer stocks</a:t>
            </a:r>
          </a:p>
          <a:p>
            <a:pPr lvl="1"/>
            <a:r>
              <a:rPr lang="en-US" smtClean="0"/>
              <a:t>Multilateral contracts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p:spPr>
        <p:txBody>
          <a:bodyPr lIns="90488" tIns="44450" rIns="90488" bIns="44450"/>
          <a:lstStyle/>
          <a:p>
            <a:r>
              <a:rPr lang="en-US" smtClean="0"/>
              <a:t>Why Is International</a:t>
            </a:r>
            <a:br>
              <a:rPr lang="en-US" smtClean="0"/>
            </a:br>
            <a:r>
              <a:rPr lang="en-US" smtClean="0"/>
              <a:t>Trade Restricted?</a:t>
            </a:r>
          </a:p>
        </p:txBody>
      </p:sp>
      <p:sp>
        <p:nvSpPr>
          <p:cNvPr id="93187" name="Rectangle 3"/>
          <p:cNvSpPr>
            <a:spLocks noGrp="1" noChangeArrowheads="1"/>
          </p:cNvSpPr>
          <p:nvPr>
            <p:ph type="body" idx="1"/>
          </p:nvPr>
        </p:nvSpPr>
        <p:spPr>
          <a:noFill/>
        </p:spPr>
        <p:txBody>
          <a:bodyPr lIns="90488" tIns="44450" rIns="90488" bIns="44450"/>
          <a:lstStyle/>
          <a:p>
            <a:pPr>
              <a:lnSpc>
                <a:spcPct val="90000"/>
              </a:lnSpc>
              <a:spcBef>
                <a:spcPct val="70000"/>
              </a:spcBef>
            </a:pPr>
            <a:r>
              <a:rPr lang="en-US" smtClean="0"/>
              <a:t>Commercial Policy</a:t>
            </a:r>
          </a:p>
          <a:p>
            <a:pPr lvl="1">
              <a:lnSpc>
                <a:spcPct val="90000"/>
              </a:lnSpc>
            </a:pPr>
            <a:r>
              <a:rPr lang="en-US" smtClean="0"/>
              <a:t>Strategies to increase the home countries welfare</a:t>
            </a:r>
          </a:p>
          <a:p>
            <a:pPr>
              <a:lnSpc>
                <a:spcPct val="90000"/>
              </a:lnSpc>
              <a:spcBef>
                <a:spcPct val="70000"/>
              </a:spcBef>
            </a:pPr>
            <a:r>
              <a:rPr lang="en-US" smtClean="0"/>
              <a:t>Compensating Losers</a:t>
            </a:r>
          </a:p>
          <a:p>
            <a:pPr lvl="1">
              <a:lnSpc>
                <a:spcPct val="90000"/>
              </a:lnSpc>
            </a:pPr>
            <a:r>
              <a:rPr lang="en-US" smtClean="0"/>
              <a:t>Losers are compensated, to some degree, in reality:</a:t>
            </a:r>
          </a:p>
          <a:p>
            <a:pPr lvl="2">
              <a:lnSpc>
                <a:spcPct val="90000"/>
              </a:lnSpc>
            </a:pPr>
            <a:r>
              <a:rPr lang="en-US" smtClean="0"/>
              <a:t>NAFTA and retraining workers</a:t>
            </a:r>
          </a:p>
          <a:p>
            <a:pPr lvl="2">
              <a:lnSpc>
                <a:spcPct val="90000"/>
              </a:lnSpc>
            </a:pPr>
            <a:r>
              <a:rPr lang="en-US" smtClean="0"/>
              <a:t>Unemployment compensation</a:t>
            </a:r>
          </a:p>
          <a:p>
            <a:pPr lvl="2">
              <a:lnSpc>
                <a:spcPct val="90000"/>
              </a:lnSpc>
            </a:pPr>
            <a:endParaRPr lang="en-US" smtClean="0"/>
          </a:p>
        </p:txBody>
      </p:sp>
    </p:spTree>
  </p:cSld>
  <p:clrMapOvr>
    <a:masterClrMapping/>
  </p:clrMapOvr>
  <p:transition spd="med">
    <p:wipe dir="r"/>
  </p:transition>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p:spPr>
        <p:txBody>
          <a:bodyPr lIns="90488" tIns="44450" rIns="90488" bIns="44450"/>
          <a:lstStyle/>
          <a:p>
            <a:r>
              <a:rPr lang="en-US" smtClean="0"/>
              <a:t>Why Is International</a:t>
            </a:r>
            <a:br>
              <a:rPr lang="en-US" smtClean="0"/>
            </a:br>
            <a:r>
              <a:rPr lang="en-US" smtClean="0"/>
              <a:t>Trade Restricted?</a:t>
            </a:r>
          </a:p>
        </p:txBody>
      </p:sp>
      <p:sp>
        <p:nvSpPr>
          <p:cNvPr id="94211" name="Rectangle 3"/>
          <p:cNvSpPr>
            <a:spLocks noGrp="1" noChangeArrowheads="1"/>
          </p:cNvSpPr>
          <p:nvPr>
            <p:ph type="body" idx="1"/>
          </p:nvPr>
        </p:nvSpPr>
        <p:spPr>
          <a:noFill/>
        </p:spPr>
        <p:txBody>
          <a:bodyPr lIns="90488" tIns="44450" rIns="90488" bIns="44450"/>
          <a:lstStyle/>
          <a:p>
            <a:pPr>
              <a:spcBef>
                <a:spcPct val="70000"/>
              </a:spcBef>
            </a:pPr>
            <a:r>
              <a:rPr lang="en-US" smtClean="0"/>
              <a:t>Difficulties</a:t>
            </a:r>
          </a:p>
          <a:p>
            <a:pPr lvl="1"/>
            <a:r>
              <a:rPr lang="en-US" smtClean="0"/>
              <a:t>Cost of identifying losers and estimating losses would be enormous.</a:t>
            </a:r>
          </a:p>
          <a:p>
            <a:pPr lvl="1"/>
            <a:r>
              <a:rPr lang="en-US" smtClean="0"/>
              <a:t>Today’s losers may be tomorrow’s winners.</a:t>
            </a:r>
          </a:p>
        </p:txBody>
      </p:sp>
    </p:spTree>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050"/>
          <p:cNvSpPr>
            <a:spLocks noGrp="1" noChangeArrowheads="1"/>
          </p:cNvSpPr>
          <p:nvPr>
            <p:ph type="title"/>
          </p:nvPr>
        </p:nvSpPr>
        <p:spPr>
          <a:noFill/>
        </p:spPr>
        <p:txBody>
          <a:bodyPr lIns="90488" tIns="44450" rIns="90488" bIns="44450"/>
          <a:lstStyle/>
          <a:p>
            <a:r>
              <a:rPr lang="en-US" smtClean="0"/>
              <a:t>Learning Objectives</a:t>
            </a:r>
          </a:p>
        </p:txBody>
      </p:sp>
      <p:sp>
        <p:nvSpPr>
          <p:cNvPr id="95235" name="Rectangle 2051"/>
          <p:cNvSpPr>
            <a:spLocks noGrp="1" noChangeArrowheads="1"/>
          </p:cNvSpPr>
          <p:nvPr>
            <p:ph type="body" idx="1"/>
          </p:nvPr>
        </p:nvSpPr>
        <p:spPr>
          <a:xfrm>
            <a:off x="685800" y="1981200"/>
            <a:ext cx="7848600" cy="4495800"/>
          </a:xfrm>
          <a:noFill/>
        </p:spPr>
        <p:txBody>
          <a:bodyPr lIns="90488" tIns="44450" rIns="90488" bIns="44450"/>
          <a:lstStyle/>
          <a:p>
            <a:pPr>
              <a:spcBef>
                <a:spcPct val="40000"/>
              </a:spcBef>
            </a:pPr>
            <a:r>
              <a:rPr lang="en-US" smtClean="0"/>
              <a:t>Explain how economies of scale and diversity of taste lead to gains from trade</a:t>
            </a:r>
          </a:p>
          <a:p>
            <a:pPr>
              <a:spcBef>
                <a:spcPct val="40000"/>
              </a:spcBef>
            </a:pPr>
            <a:r>
              <a:rPr lang="en-US" smtClean="0"/>
              <a:t>Examine theories of the political economy of protection (optional material)</a:t>
            </a: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p:spPr>
        <p:txBody>
          <a:bodyPr lIns="90488" tIns="44450" rIns="90488" bIns="44450"/>
          <a:lstStyle/>
          <a:p>
            <a:r>
              <a:rPr lang="en-US" smtClean="0"/>
              <a:t>Gains from Trade in Reality</a:t>
            </a:r>
          </a:p>
        </p:txBody>
      </p:sp>
      <p:sp>
        <p:nvSpPr>
          <p:cNvPr id="820227" name="Rectangle 3"/>
          <p:cNvSpPr>
            <a:spLocks noGrp="1" noChangeArrowheads="1"/>
          </p:cNvSpPr>
          <p:nvPr>
            <p:ph type="body" idx="1"/>
          </p:nvPr>
        </p:nvSpPr>
        <p:spPr>
          <a:noFill/>
        </p:spPr>
        <p:txBody>
          <a:bodyPr lIns="90488" tIns="44450" rIns="90488" bIns="44450"/>
          <a:lstStyle/>
          <a:p>
            <a:pPr>
              <a:spcBef>
                <a:spcPct val="70000"/>
              </a:spcBef>
            </a:pPr>
            <a:r>
              <a:rPr lang="en-US" smtClean="0"/>
              <a:t>The U.S. buys TVs and VCRs from Korea, machinery from Europe, and fashion goods from Hong Kong.</a:t>
            </a:r>
          </a:p>
          <a:p>
            <a:pPr>
              <a:spcBef>
                <a:spcPct val="70000"/>
              </a:spcBef>
            </a:pPr>
            <a:r>
              <a:rPr lang="en-US" smtClean="0"/>
              <a:t>We sell machinery, grain, and lumber, airplanes, computers and financial services.</a:t>
            </a:r>
          </a:p>
          <a:p>
            <a:pPr>
              <a:spcBef>
                <a:spcPct val="70000"/>
              </a:spcBef>
            </a:pPr>
            <a:r>
              <a:rPr lang="en-US" smtClean="0">
                <a:solidFill>
                  <a:schemeClr val="hlink"/>
                </a:solidFill>
              </a:rPr>
              <a:t>Why do we exchange manufactured goods?</a:t>
            </a: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227">
                                            <p:txEl>
                                              <p:pRg st="0" end="0"/>
                                            </p:txEl>
                                          </p:spTgt>
                                        </p:tgtEl>
                                        <p:attrNameLst>
                                          <p:attrName>style.visibility</p:attrName>
                                        </p:attrNameLst>
                                      </p:cBhvr>
                                      <p:to>
                                        <p:strVal val="visible"/>
                                      </p:to>
                                    </p:set>
                                    <p:animEffect transition="in" filter="wipe(left)">
                                      <p:cBhvr>
                                        <p:cTn id="7" dur="500"/>
                                        <p:tgtEl>
                                          <p:spTgt spid="820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0227">
                                            <p:txEl>
                                              <p:pRg st="1" end="1"/>
                                            </p:txEl>
                                          </p:spTgt>
                                        </p:tgtEl>
                                        <p:attrNameLst>
                                          <p:attrName>style.visibility</p:attrName>
                                        </p:attrNameLst>
                                      </p:cBhvr>
                                      <p:to>
                                        <p:strVal val="visible"/>
                                      </p:to>
                                    </p:set>
                                    <p:animEffect transition="in" filter="wipe(left)">
                                      <p:cBhvr>
                                        <p:cTn id="12" dur="500"/>
                                        <p:tgtEl>
                                          <p:spTgt spid="820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0227">
                                            <p:txEl>
                                              <p:pRg st="2" end="2"/>
                                            </p:txEl>
                                          </p:spTgt>
                                        </p:tgtEl>
                                        <p:attrNameLst>
                                          <p:attrName>style.visibility</p:attrName>
                                        </p:attrNameLst>
                                      </p:cBhvr>
                                      <p:to>
                                        <p:strVal val="visible"/>
                                      </p:to>
                                    </p:set>
                                    <p:animEffect transition="in" filter="wipe(left)">
                                      <p:cBhvr>
                                        <p:cTn id="17" dur="500"/>
                                        <p:tgtEl>
                                          <p:spTgt spid="820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27"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noFill/>
        </p:spPr>
        <p:txBody>
          <a:bodyPr lIns="90488" tIns="44450" rIns="90488" bIns="44450"/>
          <a:lstStyle/>
          <a:p>
            <a:r>
              <a:rPr lang="en-US" smtClean="0"/>
              <a:t>Gains from Trade in Reality</a:t>
            </a:r>
          </a:p>
        </p:txBody>
      </p:sp>
      <p:sp>
        <p:nvSpPr>
          <p:cNvPr id="97283" name="Rectangle 3"/>
          <p:cNvSpPr>
            <a:spLocks noGrp="1" noChangeArrowheads="1"/>
          </p:cNvSpPr>
          <p:nvPr>
            <p:ph type="body" idx="1"/>
          </p:nvPr>
        </p:nvSpPr>
        <p:spPr>
          <a:noFill/>
        </p:spPr>
        <p:txBody>
          <a:bodyPr lIns="90488" tIns="44450" rIns="90488" bIns="44450"/>
          <a:lstStyle/>
          <a:p>
            <a:pPr>
              <a:spcBef>
                <a:spcPct val="70000"/>
              </a:spcBef>
            </a:pPr>
            <a:r>
              <a:rPr lang="en-US" smtClean="0"/>
              <a:t>Diversity of Taste and Economies of Scale</a:t>
            </a:r>
          </a:p>
          <a:p>
            <a:pPr lvl="1"/>
            <a:r>
              <a:rPr lang="en-US" smtClean="0"/>
              <a:t>Due to the large diversity in human tastes, people value diversity and are willing to pay for it.</a:t>
            </a:r>
          </a:p>
          <a:p>
            <a:pPr lvl="1"/>
            <a:r>
              <a:rPr lang="en-US" smtClean="0"/>
              <a:t>The production of many manufactured goods are faced with economies of scale.</a:t>
            </a: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p:spPr>
        <p:txBody>
          <a:bodyPr/>
          <a:lstStyle/>
          <a:p>
            <a:r>
              <a:rPr lang="en-US" smtClean="0"/>
              <a:t>Sanctions</a:t>
            </a:r>
          </a:p>
        </p:txBody>
      </p:sp>
      <p:sp>
        <p:nvSpPr>
          <p:cNvPr id="945155" name="Rectangle 3"/>
          <p:cNvSpPr>
            <a:spLocks noGrp="1" noChangeArrowheads="1"/>
          </p:cNvSpPr>
          <p:nvPr>
            <p:ph type="body" idx="1"/>
          </p:nvPr>
        </p:nvSpPr>
        <p:spPr>
          <a:noFill/>
        </p:spPr>
        <p:txBody>
          <a:bodyPr/>
          <a:lstStyle/>
          <a:p>
            <a:r>
              <a:rPr lang="en-US" smtClean="0"/>
              <a:t>“If tragedy, as the German philosopher Hegel said, is the conflict of two rights, then sanctions are truly a tragedy.” </a:t>
            </a:r>
          </a:p>
          <a:p>
            <a:r>
              <a:rPr lang="en-US" smtClean="0"/>
              <a:t>“They saved the world from Saddam Hussein. Or they killed 500,000 innocent children. Or they did both. A postwar inquiry.” </a:t>
            </a:r>
          </a:p>
        </p:txBody>
      </p:sp>
      <p:sp>
        <p:nvSpPr>
          <p:cNvPr id="98308" name="Rectangle 4"/>
          <p:cNvSpPr>
            <a:spLocks noChangeArrowheads="1"/>
          </p:cNvSpPr>
          <p:nvPr/>
        </p:nvSpPr>
        <p:spPr bwMode="auto">
          <a:xfrm>
            <a:off x="533400" y="6324600"/>
            <a:ext cx="6934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200"/>
              <a:t>Source: David Rieff, “Were Sanctions Right?”</a:t>
            </a:r>
            <a:r>
              <a:rPr lang="en-US" b="1"/>
              <a:t> </a:t>
            </a:r>
            <a:r>
              <a:rPr lang="en-US" sz="1200"/>
              <a:t>NY Times Magazine, July 27, 2003</a:t>
            </a:r>
            <a:endParaRPr lang="en-US" b="1"/>
          </a:p>
          <a:p>
            <a:endParaRPr lang="en-US" sz="12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45155">
                                            <p:txEl>
                                              <p:pRg st="0" end="0"/>
                                            </p:txEl>
                                          </p:spTgt>
                                        </p:tgtEl>
                                        <p:attrNameLst>
                                          <p:attrName>style.visibility</p:attrName>
                                        </p:attrNameLst>
                                      </p:cBhvr>
                                      <p:to>
                                        <p:strVal val="visible"/>
                                      </p:to>
                                    </p:set>
                                    <p:anim to="" calcmode="lin" valueType="num">
                                      <p:cBhvr>
                                        <p:cTn id="7" dur="1" fill="hold"/>
                                        <p:tgtEl>
                                          <p:spTgt spid="9451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45155">
                                            <p:txEl>
                                              <p:pRg st="1" end="1"/>
                                            </p:txEl>
                                          </p:spTgt>
                                        </p:tgtEl>
                                        <p:attrNameLst>
                                          <p:attrName>style.visibility</p:attrName>
                                        </p:attrNameLst>
                                      </p:cBhvr>
                                      <p:to>
                                        <p:strVal val="visible"/>
                                      </p:to>
                                    </p:set>
                                    <p:anim to="" calcmode="lin" valueType="num">
                                      <p:cBhvr>
                                        <p:cTn id="12" dur="1" fill="hold"/>
                                        <p:tgtEl>
                                          <p:spTgt spid="94515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5155"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ChangeArrowheads="1"/>
          </p:cNvSpPr>
          <p:nvPr/>
        </p:nvSpPr>
        <p:spPr bwMode="auto">
          <a:xfrm>
            <a:off x="0" y="1295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2400">
                <a:solidFill>
                  <a:srgbClr val="336699"/>
                </a:solidFill>
              </a:rPr>
              <a:t>Free Trade Equilibrium for a Small Country</a:t>
            </a:r>
          </a:p>
        </p:txBody>
      </p:sp>
      <p:sp>
        <p:nvSpPr>
          <p:cNvPr id="99331" name="Rectangle 3"/>
          <p:cNvSpPr>
            <a:spLocks noGrp="1" noChangeArrowheads="1"/>
          </p:cNvSpPr>
          <p:nvPr>
            <p:ph type="title"/>
          </p:nvPr>
        </p:nvSpPr>
        <p:spPr>
          <a:xfrm>
            <a:off x="76200" y="0"/>
            <a:ext cx="7772400" cy="1143000"/>
          </a:xfrm>
          <a:noFill/>
        </p:spPr>
        <p:txBody>
          <a:bodyPr/>
          <a:lstStyle/>
          <a:p>
            <a:r>
              <a:rPr lang="en-US" smtClean="0"/>
              <a:t>Tariff Analysis in General Equilibrium</a:t>
            </a:r>
          </a:p>
        </p:txBody>
      </p:sp>
      <p:sp>
        <p:nvSpPr>
          <p:cNvPr id="971780" name="Arc 4"/>
          <p:cNvSpPr>
            <a:spLocks/>
          </p:cNvSpPr>
          <p:nvPr/>
        </p:nvSpPr>
        <p:spPr bwMode="auto">
          <a:xfrm>
            <a:off x="2057400" y="3505200"/>
            <a:ext cx="2819400" cy="2209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71781" name="Line 5"/>
          <p:cNvSpPr>
            <a:spLocks noChangeShapeType="1"/>
          </p:cNvSpPr>
          <p:nvPr/>
        </p:nvSpPr>
        <p:spPr bwMode="auto">
          <a:xfrm rot="840890">
            <a:off x="3287713" y="3284538"/>
            <a:ext cx="2057400" cy="198120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2" name="Group 6"/>
          <p:cNvGrpSpPr>
            <a:grpSpLocks/>
          </p:cNvGrpSpPr>
          <p:nvPr/>
        </p:nvGrpSpPr>
        <p:grpSpPr bwMode="auto">
          <a:xfrm>
            <a:off x="4724400" y="4732338"/>
            <a:ext cx="2217738" cy="441325"/>
            <a:chOff x="2304" y="2784"/>
            <a:chExt cx="1397" cy="278"/>
          </a:xfrm>
        </p:grpSpPr>
        <p:sp>
          <p:nvSpPr>
            <p:cNvPr id="99346" name="Text Box 7"/>
            <p:cNvSpPr txBox="1">
              <a:spLocks noChangeArrowheads="1"/>
            </p:cNvSpPr>
            <p:nvPr/>
          </p:nvSpPr>
          <p:spPr bwMode="auto">
            <a:xfrm>
              <a:off x="2496" y="2831"/>
              <a:ext cx="12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Slope = - </a:t>
              </a:r>
              <a:r>
                <a:rPr lang="en-US" sz="1800" b="1" i="1">
                  <a:latin typeface="Arial" panose="020B0604020202020204" pitchFamily="34" charset="0"/>
                </a:rPr>
                <a:t>P</a:t>
              </a:r>
              <a:r>
                <a:rPr lang="en-US" sz="1800" b="1" baseline="30000">
                  <a:latin typeface="Arial" panose="020B0604020202020204" pitchFamily="34" charset="0"/>
                </a:rPr>
                <a:t>*</a:t>
              </a:r>
              <a:r>
                <a:rPr lang="en-US" sz="1800" b="1" i="1" baseline="-25000">
                  <a:latin typeface="Arial" panose="020B0604020202020204" pitchFamily="34" charset="0"/>
                </a:rPr>
                <a:t>M</a:t>
              </a:r>
              <a:r>
                <a:rPr lang="en-US" sz="1800" b="1">
                  <a:latin typeface="Arial" panose="020B0604020202020204" pitchFamily="34" charset="0"/>
                </a:rPr>
                <a:t>/</a:t>
              </a:r>
              <a:r>
                <a:rPr lang="en-US" sz="1800" b="1" i="1">
                  <a:latin typeface="Arial" panose="020B0604020202020204" pitchFamily="34" charset="0"/>
                </a:rPr>
                <a:t>P</a:t>
              </a:r>
              <a:r>
                <a:rPr lang="en-US" sz="1800" b="1" baseline="30000">
                  <a:latin typeface="Arial" panose="020B0604020202020204" pitchFamily="34" charset="0"/>
                </a:rPr>
                <a:t>*</a:t>
              </a:r>
              <a:r>
                <a:rPr lang="en-US" sz="1800" b="1" i="1" baseline="-25000">
                  <a:latin typeface="Arial" panose="020B0604020202020204" pitchFamily="34" charset="0"/>
                </a:rPr>
                <a:t>F</a:t>
              </a:r>
              <a:endParaRPr lang="en-US" sz="1800" b="1" i="1">
                <a:latin typeface="Arial" panose="020B0604020202020204" pitchFamily="34" charset="0"/>
              </a:endParaRPr>
            </a:p>
          </p:txBody>
        </p:sp>
        <p:sp>
          <p:nvSpPr>
            <p:cNvPr id="99347" name="Line 8"/>
            <p:cNvSpPr>
              <a:spLocks noChangeShapeType="1"/>
            </p:cNvSpPr>
            <p:nvPr/>
          </p:nvSpPr>
          <p:spPr bwMode="auto">
            <a:xfrm flipH="1" flipV="1">
              <a:off x="2304" y="2784"/>
              <a:ext cx="192" cy="96"/>
            </a:xfrm>
            <a:prstGeom prst="line">
              <a:avLst/>
            </a:prstGeom>
            <a:noFill/>
            <a:ln w="25400">
              <a:solidFill>
                <a:schemeClr val="tx1"/>
              </a:solidFill>
              <a:round/>
              <a:headEnd type="none" w="sm" len="sm"/>
              <a:tailEnd type="arrow" w="sm" len="sm"/>
            </a:ln>
            <a:extLst>
              <a:ext uri="{909E8E84-426E-40DD-AFC4-6F175D3DCCD1}">
                <a14:hiddenFill xmlns:a14="http://schemas.microsoft.com/office/drawing/2010/main">
                  <a:noFill/>
                </a14:hiddenFill>
              </a:ext>
            </a:extLst>
          </p:spPr>
          <p:txBody>
            <a:bodyPr/>
            <a:lstStyle/>
            <a:p>
              <a:endParaRPr lang="en-US"/>
            </a:p>
          </p:txBody>
        </p:sp>
      </p:grpSp>
      <p:grpSp>
        <p:nvGrpSpPr>
          <p:cNvPr id="3" name="Group 9"/>
          <p:cNvGrpSpPr>
            <a:grpSpLocks/>
          </p:cNvGrpSpPr>
          <p:nvPr/>
        </p:nvGrpSpPr>
        <p:grpSpPr bwMode="auto">
          <a:xfrm>
            <a:off x="1295400" y="1987550"/>
            <a:ext cx="6127750" cy="4413250"/>
            <a:chOff x="144" y="1055"/>
            <a:chExt cx="3860" cy="2780"/>
          </a:xfrm>
        </p:grpSpPr>
        <p:sp>
          <p:nvSpPr>
            <p:cNvPr id="99342" name="Line 10"/>
            <p:cNvSpPr>
              <a:spLocks noChangeShapeType="1"/>
            </p:cNvSpPr>
            <p:nvPr/>
          </p:nvSpPr>
          <p:spPr bwMode="auto">
            <a:xfrm>
              <a:off x="624" y="1440"/>
              <a:ext cx="0" cy="1968"/>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9343" name="Line 11"/>
            <p:cNvSpPr>
              <a:spLocks noChangeShapeType="1"/>
            </p:cNvSpPr>
            <p:nvPr/>
          </p:nvSpPr>
          <p:spPr bwMode="auto">
            <a:xfrm>
              <a:off x="624" y="3408"/>
              <a:ext cx="2928" cy="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99344" name="Text Box 12"/>
            <p:cNvSpPr txBox="1">
              <a:spLocks noChangeArrowheads="1"/>
            </p:cNvSpPr>
            <p:nvPr/>
          </p:nvSpPr>
          <p:spPr bwMode="auto">
            <a:xfrm>
              <a:off x="1824" y="3431"/>
              <a:ext cx="218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Manufactures production and </a:t>
              </a:r>
            </a:p>
            <a:p>
              <a:r>
                <a:rPr lang="en-US" sz="1800" b="1">
                  <a:latin typeface="Arial" panose="020B0604020202020204" pitchFamily="34" charset="0"/>
                </a:rPr>
                <a:t>consumption, </a:t>
              </a:r>
              <a:r>
                <a:rPr lang="en-US" sz="1800" b="1" i="1">
                  <a:latin typeface="Arial" panose="020B0604020202020204" pitchFamily="34" charset="0"/>
                </a:rPr>
                <a:t>Q</a:t>
              </a:r>
              <a:r>
                <a:rPr lang="en-US" sz="1800" b="1" i="1" baseline="-25000">
                  <a:latin typeface="Arial" panose="020B0604020202020204" pitchFamily="34" charset="0"/>
                </a:rPr>
                <a:t>M</a:t>
              </a:r>
              <a:r>
                <a:rPr lang="en-US" sz="1800" b="1">
                  <a:latin typeface="Arial" panose="020B0604020202020204" pitchFamily="34" charset="0"/>
                </a:rPr>
                <a:t>, </a:t>
              </a:r>
              <a:r>
                <a:rPr lang="en-US" sz="1800" b="1" i="1">
                  <a:latin typeface="Arial" panose="020B0604020202020204" pitchFamily="34" charset="0"/>
                </a:rPr>
                <a:t>D</a:t>
              </a:r>
              <a:r>
                <a:rPr lang="en-US" sz="1800" b="1" i="1" baseline="-25000">
                  <a:latin typeface="Arial" panose="020B0604020202020204" pitchFamily="34" charset="0"/>
                </a:rPr>
                <a:t>M</a:t>
              </a:r>
              <a:endParaRPr lang="en-US" sz="1800" b="1" i="1">
                <a:latin typeface="Arial" panose="020B0604020202020204" pitchFamily="34" charset="0"/>
              </a:endParaRPr>
            </a:p>
          </p:txBody>
        </p:sp>
        <p:sp>
          <p:nvSpPr>
            <p:cNvPr id="99345" name="Text Box 13"/>
            <p:cNvSpPr txBox="1">
              <a:spLocks noChangeArrowheads="1"/>
            </p:cNvSpPr>
            <p:nvPr/>
          </p:nvSpPr>
          <p:spPr bwMode="auto">
            <a:xfrm>
              <a:off x="144" y="1055"/>
              <a:ext cx="159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Food production and </a:t>
              </a:r>
            </a:p>
            <a:p>
              <a:r>
                <a:rPr lang="en-US" sz="1800" b="1">
                  <a:latin typeface="Arial" panose="020B0604020202020204" pitchFamily="34" charset="0"/>
                </a:rPr>
                <a:t>consumption, </a:t>
              </a:r>
              <a:r>
                <a:rPr lang="en-US" sz="1800" b="1" i="1">
                  <a:latin typeface="Arial" panose="020B0604020202020204" pitchFamily="34" charset="0"/>
                </a:rPr>
                <a:t>Q</a:t>
              </a:r>
              <a:r>
                <a:rPr lang="en-US" sz="1800" b="1" i="1" baseline="-25000">
                  <a:latin typeface="Arial" panose="020B0604020202020204" pitchFamily="34" charset="0"/>
                </a:rPr>
                <a:t>F</a:t>
              </a:r>
              <a:r>
                <a:rPr lang="en-US" sz="1800" b="1">
                  <a:latin typeface="Arial" panose="020B0604020202020204" pitchFamily="34" charset="0"/>
                </a:rPr>
                <a:t>, </a:t>
              </a:r>
              <a:r>
                <a:rPr lang="en-US" sz="1800" b="1" i="1">
                  <a:latin typeface="Arial" panose="020B0604020202020204" pitchFamily="34" charset="0"/>
                </a:rPr>
                <a:t>D</a:t>
              </a:r>
              <a:r>
                <a:rPr lang="en-US" sz="1800" b="1" i="1" baseline="-25000">
                  <a:latin typeface="Arial" panose="020B0604020202020204" pitchFamily="34" charset="0"/>
                </a:rPr>
                <a:t>F</a:t>
              </a:r>
            </a:p>
          </p:txBody>
        </p:sp>
      </p:grpSp>
      <p:sp>
        <p:nvSpPr>
          <p:cNvPr id="99336" name="Arc 14"/>
          <p:cNvSpPr>
            <a:spLocks/>
          </p:cNvSpPr>
          <p:nvPr/>
        </p:nvSpPr>
        <p:spPr bwMode="auto">
          <a:xfrm rot="10431371">
            <a:off x="3709988" y="2987675"/>
            <a:ext cx="457200" cy="685800"/>
          </a:xfrm>
          <a:custGeom>
            <a:avLst/>
            <a:gdLst>
              <a:gd name="T0" fmla="*/ 0 w 21600"/>
              <a:gd name="T1" fmla="*/ 0 h 21600"/>
              <a:gd name="T2" fmla="*/ 204838141 w 21600"/>
              <a:gd name="T3" fmla="*/ 691329076 h 21600"/>
              <a:gd name="T4" fmla="*/ 0 w 21600"/>
              <a:gd name="T5" fmla="*/ 69132907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337" name="Oval 15"/>
          <p:cNvSpPr>
            <a:spLocks noChangeArrowheads="1"/>
          </p:cNvSpPr>
          <p:nvPr/>
        </p:nvSpPr>
        <p:spPr bwMode="auto">
          <a:xfrm>
            <a:off x="3756025" y="3419475"/>
            <a:ext cx="82550" cy="82550"/>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99338" name="Text Box 16"/>
          <p:cNvSpPr txBox="1">
            <a:spLocks noChangeArrowheads="1"/>
          </p:cNvSpPr>
          <p:nvPr/>
        </p:nvSpPr>
        <p:spPr bwMode="auto">
          <a:xfrm>
            <a:off x="3886200" y="3124200"/>
            <a:ext cx="433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D</a:t>
            </a:r>
            <a:r>
              <a:rPr lang="en-US" sz="1800" b="1" baseline="30000">
                <a:solidFill>
                  <a:srgbClr val="333399"/>
                </a:solidFill>
                <a:latin typeface="Arial" panose="020B0604020202020204" pitchFamily="34" charset="0"/>
              </a:rPr>
              <a:t>1</a:t>
            </a:r>
            <a:endParaRPr lang="en-US" sz="1800" b="1">
              <a:solidFill>
                <a:srgbClr val="333399"/>
              </a:solidFill>
              <a:latin typeface="Arial" panose="020B0604020202020204" pitchFamily="34" charset="0"/>
            </a:endParaRPr>
          </a:p>
        </p:txBody>
      </p:sp>
      <p:grpSp>
        <p:nvGrpSpPr>
          <p:cNvPr id="4" name="Group 17"/>
          <p:cNvGrpSpPr>
            <a:grpSpLocks/>
          </p:cNvGrpSpPr>
          <p:nvPr/>
        </p:nvGrpSpPr>
        <p:grpSpPr bwMode="auto">
          <a:xfrm>
            <a:off x="4202113" y="4800600"/>
            <a:ext cx="501650" cy="366713"/>
            <a:chOff x="2647" y="3024"/>
            <a:chExt cx="316" cy="231"/>
          </a:xfrm>
        </p:grpSpPr>
        <p:sp>
          <p:nvSpPr>
            <p:cNvPr id="99340" name="Oval 18"/>
            <p:cNvSpPr>
              <a:spLocks noChangeArrowheads="1"/>
            </p:cNvSpPr>
            <p:nvPr/>
          </p:nvSpPr>
          <p:spPr bwMode="auto">
            <a:xfrm>
              <a:off x="2911" y="3029"/>
              <a:ext cx="52" cy="52"/>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99341" name="Text Box 19"/>
            <p:cNvSpPr txBox="1">
              <a:spLocks noChangeArrowheads="1"/>
            </p:cNvSpPr>
            <p:nvPr/>
          </p:nvSpPr>
          <p:spPr bwMode="auto">
            <a:xfrm>
              <a:off x="2647" y="3024"/>
              <a:ext cx="2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Q</a:t>
              </a:r>
              <a:r>
                <a:rPr lang="en-US" sz="1800" b="1" baseline="30000">
                  <a:solidFill>
                    <a:srgbClr val="333399"/>
                  </a:solidFill>
                  <a:latin typeface="Arial" panose="020B0604020202020204" pitchFamily="34" charset="0"/>
                </a:rPr>
                <a:t>1</a:t>
              </a:r>
              <a:endParaRPr lang="en-US" sz="1800" b="1">
                <a:solidFill>
                  <a:srgbClr val="333399"/>
                </a:solidFill>
                <a:latin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1778"/>
                                        </p:tgtEl>
                                        <p:attrNameLst>
                                          <p:attrName>style.visibility</p:attrName>
                                        </p:attrNameLst>
                                      </p:cBhvr>
                                      <p:to>
                                        <p:strVal val="visible"/>
                                      </p:to>
                                    </p:set>
                                    <p:animEffect transition="in" filter="wipe(left)">
                                      <p:cBhvr>
                                        <p:cTn id="7" dur="500"/>
                                        <p:tgtEl>
                                          <p:spTgt spid="971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71780"/>
                                        </p:tgtEl>
                                        <p:attrNameLst>
                                          <p:attrName>style.visibility</p:attrName>
                                        </p:attrNameLst>
                                      </p:cBhvr>
                                      <p:to>
                                        <p:strVal val="visible"/>
                                      </p:to>
                                    </p:set>
                                    <p:animEffect transition="in" filter="wipe(up)">
                                      <p:cBhvr>
                                        <p:cTn id="17" dur="500"/>
                                        <p:tgtEl>
                                          <p:spTgt spid="9717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71781"/>
                                        </p:tgtEl>
                                        <p:attrNameLst>
                                          <p:attrName>style.visibility</p:attrName>
                                        </p:attrNameLst>
                                      </p:cBhvr>
                                      <p:to>
                                        <p:strVal val="visible"/>
                                      </p:to>
                                    </p:set>
                                    <p:animEffect transition="in" filter="wipe(up)">
                                      <p:cBhvr>
                                        <p:cTn id="22" dur="500"/>
                                        <p:tgtEl>
                                          <p:spTgt spid="9717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78" grpId="0" autoUpdateAnimBg="0"/>
      <p:bldP spid="971780" grpId="0" animBg="1"/>
      <p:bldP spid="971781"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71600" y="1981200"/>
            <a:ext cx="5902325" cy="4252913"/>
            <a:chOff x="864" y="1248"/>
            <a:chExt cx="3718" cy="2679"/>
          </a:xfrm>
        </p:grpSpPr>
        <p:sp>
          <p:nvSpPr>
            <p:cNvPr id="100371" name="Line 3"/>
            <p:cNvSpPr>
              <a:spLocks noChangeShapeType="1"/>
            </p:cNvSpPr>
            <p:nvPr/>
          </p:nvSpPr>
          <p:spPr bwMode="auto">
            <a:xfrm>
              <a:off x="1158" y="1492"/>
              <a:ext cx="0" cy="2167"/>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372" name="Line 4"/>
            <p:cNvSpPr>
              <a:spLocks noChangeShapeType="1"/>
            </p:cNvSpPr>
            <p:nvPr/>
          </p:nvSpPr>
          <p:spPr bwMode="auto">
            <a:xfrm flipH="1">
              <a:off x="1158" y="3659"/>
              <a:ext cx="3220" cy="0"/>
            </a:xfrm>
            <a:prstGeom prst="line">
              <a:avLst/>
            </a:prstGeom>
            <a:noFill/>
            <a:ln w="38100">
              <a:solidFill>
                <a:schemeClr val="tx1"/>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373" name="Text Box 5"/>
            <p:cNvSpPr txBox="1">
              <a:spLocks noChangeArrowheads="1"/>
            </p:cNvSpPr>
            <p:nvPr/>
          </p:nvSpPr>
          <p:spPr bwMode="auto">
            <a:xfrm>
              <a:off x="864" y="1248"/>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Q</a:t>
              </a:r>
              <a:r>
                <a:rPr lang="en-US" sz="1800" b="1" i="1" baseline="-25000">
                  <a:latin typeface="Arial" panose="020B0604020202020204" pitchFamily="34" charset="0"/>
                </a:rPr>
                <a:t>F</a:t>
              </a:r>
              <a:r>
                <a:rPr lang="en-US" sz="1800" b="1">
                  <a:latin typeface="Arial" panose="020B0604020202020204" pitchFamily="34" charset="0"/>
                </a:rPr>
                <a:t>, </a:t>
              </a:r>
              <a:r>
                <a:rPr lang="en-US" sz="1800" b="1" i="1">
                  <a:latin typeface="Arial" panose="020B0604020202020204" pitchFamily="34" charset="0"/>
                </a:rPr>
                <a:t>D</a:t>
              </a:r>
              <a:r>
                <a:rPr lang="en-US" sz="1800" b="1" i="1" baseline="-25000">
                  <a:latin typeface="Arial" panose="020B0604020202020204" pitchFamily="34" charset="0"/>
                </a:rPr>
                <a:t>F</a:t>
              </a:r>
              <a:endParaRPr lang="en-US" sz="1800" b="1" i="1">
                <a:latin typeface="Arial" panose="020B0604020202020204" pitchFamily="34" charset="0"/>
              </a:endParaRPr>
            </a:p>
          </p:txBody>
        </p:sp>
        <p:sp>
          <p:nvSpPr>
            <p:cNvPr id="100374" name="Text Box 6"/>
            <p:cNvSpPr txBox="1">
              <a:spLocks noChangeArrowheads="1"/>
            </p:cNvSpPr>
            <p:nvPr/>
          </p:nvSpPr>
          <p:spPr bwMode="auto">
            <a:xfrm>
              <a:off x="3840" y="3696"/>
              <a:ext cx="74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latin typeface="Arial" panose="020B0604020202020204" pitchFamily="34" charset="0"/>
                </a:rPr>
                <a:t>Q</a:t>
              </a:r>
              <a:r>
                <a:rPr lang="en-US" sz="1800" b="1" i="1" baseline="-25000">
                  <a:latin typeface="Arial" panose="020B0604020202020204" pitchFamily="34" charset="0"/>
                </a:rPr>
                <a:t>M</a:t>
              </a:r>
              <a:r>
                <a:rPr lang="en-US" sz="1800" b="1">
                  <a:latin typeface="Arial" panose="020B0604020202020204" pitchFamily="34" charset="0"/>
                </a:rPr>
                <a:t>, </a:t>
              </a:r>
              <a:r>
                <a:rPr lang="en-US" sz="1800" b="1" i="1">
                  <a:latin typeface="Arial" panose="020B0604020202020204" pitchFamily="34" charset="0"/>
                </a:rPr>
                <a:t>D</a:t>
              </a:r>
              <a:r>
                <a:rPr lang="en-US" sz="1800" b="1" i="1" baseline="-25000">
                  <a:latin typeface="Arial" panose="020B0604020202020204" pitchFamily="34" charset="0"/>
                </a:rPr>
                <a:t>M</a:t>
              </a:r>
              <a:endParaRPr lang="en-US" sz="1800" b="1" i="1">
                <a:latin typeface="Arial" panose="020B0604020202020204" pitchFamily="34" charset="0"/>
              </a:endParaRPr>
            </a:p>
          </p:txBody>
        </p:sp>
      </p:grpSp>
      <p:sp>
        <p:nvSpPr>
          <p:cNvPr id="973831" name="Arc 7"/>
          <p:cNvSpPr>
            <a:spLocks/>
          </p:cNvSpPr>
          <p:nvPr/>
        </p:nvSpPr>
        <p:spPr bwMode="auto">
          <a:xfrm>
            <a:off x="1828800" y="3519488"/>
            <a:ext cx="2819400" cy="2287587"/>
          </a:xfrm>
          <a:custGeom>
            <a:avLst/>
            <a:gdLst>
              <a:gd name="T0" fmla="*/ 0 w 21600"/>
              <a:gd name="T1" fmla="*/ 0 h 22355"/>
              <a:gd name="T2" fmla="*/ 2147483647 w 21600"/>
              <a:gd name="T3" fmla="*/ 2147483647 h 22355"/>
              <a:gd name="T4" fmla="*/ 0 w 21600"/>
              <a:gd name="T5" fmla="*/ 2147483647 h 22355"/>
              <a:gd name="T6" fmla="*/ 0 60000 65536"/>
              <a:gd name="T7" fmla="*/ 0 60000 65536"/>
              <a:gd name="T8" fmla="*/ 0 60000 65536"/>
              <a:gd name="T9" fmla="*/ 0 w 21600"/>
              <a:gd name="T10" fmla="*/ 0 h 22355"/>
              <a:gd name="T11" fmla="*/ 21600 w 21600"/>
              <a:gd name="T12" fmla="*/ 22355 h 22355"/>
            </a:gdLst>
            <a:ahLst/>
            <a:cxnLst>
              <a:cxn ang="T6">
                <a:pos x="T0" y="T1"/>
              </a:cxn>
              <a:cxn ang="T7">
                <a:pos x="T2" y="T3"/>
              </a:cxn>
              <a:cxn ang="T8">
                <a:pos x="T4" y="T5"/>
              </a:cxn>
            </a:cxnLst>
            <a:rect l="T9" t="T10" r="T11" b="T12"/>
            <a:pathLst>
              <a:path w="21600" h="22355" fill="none" extrusionOk="0">
                <a:moveTo>
                  <a:pt x="-1" y="0"/>
                </a:moveTo>
                <a:cubicBezTo>
                  <a:pt x="11929" y="0"/>
                  <a:pt x="21600" y="9670"/>
                  <a:pt x="21600" y="21600"/>
                </a:cubicBezTo>
                <a:cubicBezTo>
                  <a:pt x="21600" y="21851"/>
                  <a:pt x="21595" y="22103"/>
                  <a:pt x="21586" y="22354"/>
                </a:cubicBezTo>
              </a:path>
              <a:path w="21600" h="22355" stroke="0" extrusionOk="0">
                <a:moveTo>
                  <a:pt x="-1" y="0"/>
                </a:moveTo>
                <a:cubicBezTo>
                  <a:pt x="11929" y="0"/>
                  <a:pt x="21600" y="9670"/>
                  <a:pt x="21600" y="21600"/>
                </a:cubicBezTo>
                <a:cubicBezTo>
                  <a:pt x="21600" y="21851"/>
                  <a:pt x="21595" y="22103"/>
                  <a:pt x="21586" y="22354"/>
                </a:cubicBezTo>
                <a:lnTo>
                  <a:pt x="0" y="21600"/>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73832" name="Line 8"/>
          <p:cNvSpPr>
            <a:spLocks noChangeShapeType="1"/>
          </p:cNvSpPr>
          <p:nvPr/>
        </p:nvSpPr>
        <p:spPr bwMode="auto">
          <a:xfrm rot="1670855">
            <a:off x="2508250" y="2927350"/>
            <a:ext cx="1828800" cy="137160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3" name="Group 9"/>
          <p:cNvGrpSpPr>
            <a:grpSpLocks/>
          </p:cNvGrpSpPr>
          <p:nvPr/>
        </p:nvGrpSpPr>
        <p:grpSpPr bwMode="auto">
          <a:xfrm>
            <a:off x="3048000" y="3595688"/>
            <a:ext cx="1524000" cy="1143000"/>
            <a:chOff x="1920" y="2265"/>
            <a:chExt cx="960" cy="720"/>
          </a:xfrm>
        </p:grpSpPr>
        <p:sp>
          <p:nvSpPr>
            <p:cNvPr id="100368" name="Line 10"/>
            <p:cNvSpPr>
              <a:spLocks noChangeShapeType="1"/>
            </p:cNvSpPr>
            <p:nvPr/>
          </p:nvSpPr>
          <p:spPr bwMode="auto">
            <a:xfrm>
              <a:off x="1920" y="2265"/>
              <a:ext cx="960" cy="72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369" name="Oval 11"/>
            <p:cNvSpPr>
              <a:spLocks noChangeArrowheads="1"/>
            </p:cNvSpPr>
            <p:nvPr/>
          </p:nvSpPr>
          <p:spPr bwMode="auto">
            <a:xfrm>
              <a:off x="2256" y="2505"/>
              <a:ext cx="52" cy="52"/>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00370" name="Text Box 12"/>
            <p:cNvSpPr txBox="1">
              <a:spLocks noChangeArrowheads="1"/>
            </p:cNvSpPr>
            <p:nvPr/>
          </p:nvSpPr>
          <p:spPr bwMode="auto">
            <a:xfrm>
              <a:off x="2016" y="2513"/>
              <a:ext cx="2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Q</a:t>
              </a:r>
              <a:r>
                <a:rPr lang="en-US" sz="1800" b="1" baseline="30000">
                  <a:solidFill>
                    <a:srgbClr val="333399"/>
                  </a:solidFill>
                  <a:latin typeface="Arial" panose="020B0604020202020204" pitchFamily="34" charset="0"/>
                </a:rPr>
                <a:t>2</a:t>
              </a:r>
              <a:endParaRPr lang="en-US" sz="1800" b="1">
                <a:solidFill>
                  <a:srgbClr val="333399"/>
                </a:solidFill>
                <a:latin typeface="Arial" panose="020B0604020202020204" pitchFamily="34" charset="0"/>
              </a:endParaRPr>
            </a:p>
          </p:txBody>
        </p:sp>
      </p:grpSp>
      <p:sp>
        <p:nvSpPr>
          <p:cNvPr id="973837" name="Arc 13"/>
          <p:cNvSpPr>
            <a:spLocks/>
          </p:cNvSpPr>
          <p:nvPr/>
        </p:nvSpPr>
        <p:spPr bwMode="auto">
          <a:xfrm rot="-10543766">
            <a:off x="2819400" y="2590800"/>
            <a:ext cx="869950" cy="687388"/>
          </a:xfrm>
          <a:custGeom>
            <a:avLst/>
            <a:gdLst>
              <a:gd name="T0" fmla="*/ 0 w 21600"/>
              <a:gd name="T1" fmla="*/ 0 h 21600"/>
              <a:gd name="T2" fmla="*/ 1411156984 w 21600"/>
              <a:gd name="T3" fmla="*/ 696142780 h 21600"/>
              <a:gd name="T4" fmla="*/ 0 w 21600"/>
              <a:gd name="T5" fmla="*/ 69614278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0359" name="Oval 14"/>
          <p:cNvSpPr>
            <a:spLocks noChangeArrowheads="1"/>
          </p:cNvSpPr>
          <p:nvPr/>
        </p:nvSpPr>
        <p:spPr bwMode="auto">
          <a:xfrm>
            <a:off x="3175000" y="3138488"/>
            <a:ext cx="82550" cy="82550"/>
          </a:xfrm>
          <a:prstGeom prst="ellipse">
            <a:avLst/>
          </a:prstGeom>
          <a:solidFill>
            <a:srgbClr val="333399"/>
          </a:solidFill>
          <a:ln w="12700">
            <a:solidFill>
              <a:srgbClr val="333399"/>
            </a:solidFill>
            <a:round/>
            <a:headEnd type="none" w="sm" len="sm"/>
            <a:tailEnd type="none" w="sm" len="sm"/>
          </a:ln>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p>
        </p:txBody>
      </p:sp>
      <p:sp>
        <p:nvSpPr>
          <p:cNvPr id="100360" name="Text Box 15"/>
          <p:cNvSpPr txBox="1">
            <a:spLocks noChangeArrowheads="1"/>
          </p:cNvSpPr>
          <p:nvPr/>
        </p:nvSpPr>
        <p:spPr bwMode="auto">
          <a:xfrm>
            <a:off x="3155950" y="2755900"/>
            <a:ext cx="433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i="1">
                <a:solidFill>
                  <a:srgbClr val="333399"/>
                </a:solidFill>
                <a:latin typeface="Arial" panose="020B0604020202020204" pitchFamily="34" charset="0"/>
              </a:rPr>
              <a:t>D</a:t>
            </a:r>
            <a:r>
              <a:rPr lang="en-US" sz="1800" b="1" baseline="30000">
                <a:solidFill>
                  <a:srgbClr val="333399"/>
                </a:solidFill>
                <a:latin typeface="Arial" panose="020B0604020202020204" pitchFamily="34" charset="0"/>
              </a:rPr>
              <a:t>2</a:t>
            </a:r>
            <a:endParaRPr lang="en-US" sz="1800" b="1">
              <a:solidFill>
                <a:srgbClr val="333399"/>
              </a:solidFill>
              <a:latin typeface="Arial" panose="020B0604020202020204" pitchFamily="34" charset="0"/>
            </a:endParaRPr>
          </a:p>
        </p:txBody>
      </p:sp>
      <p:grpSp>
        <p:nvGrpSpPr>
          <p:cNvPr id="4" name="Group 16"/>
          <p:cNvGrpSpPr>
            <a:grpSpLocks/>
          </p:cNvGrpSpPr>
          <p:nvPr/>
        </p:nvGrpSpPr>
        <p:grpSpPr bwMode="auto">
          <a:xfrm>
            <a:off x="4572000" y="3822700"/>
            <a:ext cx="3582988" cy="839788"/>
            <a:chOff x="2880" y="2207"/>
            <a:chExt cx="2257" cy="529"/>
          </a:xfrm>
        </p:grpSpPr>
        <p:sp>
          <p:nvSpPr>
            <p:cNvPr id="100365" name="Text Box 17"/>
            <p:cNvSpPr txBox="1">
              <a:spLocks noChangeArrowheads="1"/>
            </p:cNvSpPr>
            <p:nvPr/>
          </p:nvSpPr>
          <p:spPr bwMode="auto">
            <a:xfrm>
              <a:off x="3504" y="2207"/>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sz="1800" b="1">
                  <a:latin typeface="Arial" panose="020B0604020202020204" pitchFamily="34" charset="0"/>
                </a:rPr>
                <a:t>Slope = - </a:t>
              </a:r>
              <a:r>
                <a:rPr lang="en-US" sz="1800" b="1" i="1">
                  <a:latin typeface="Arial" panose="020B0604020202020204" pitchFamily="34" charset="0"/>
                </a:rPr>
                <a:t>P</a:t>
              </a:r>
              <a:r>
                <a:rPr lang="en-US" sz="1800" b="1" i="1" baseline="30000">
                  <a:latin typeface="Arial" panose="020B0604020202020204" pitchFamily="34" charset="0"/>
                </a:rPr>
                <a:t>*</a:t>
              </a:r>
              <a:r>
                <a:rPr lang="en-US" sz="1800" b="1" i="1" baseline="-25000">
                  <a:latin typeface="Arial" panose="020B0604020202020204" pitchFamily="34" charset="0"/>
                </a:rPr>
                <a:t>M</a:t>
              </a:r>
              <a:r>
                <a:rPr lang="en-US" sz="1800" b="1" i="1">
                  <a:latin typeface="Arial" panose="020B0604020202020204" pitchFamily="34" charset="0"/>
                </a:rPr>
                <a:t>/P</a:t>
              </a:r>
              <a:r>
                <a:rPr lang="en-US" sz="1800" b="1" i="1" baseline="30000">
                  <a:latin typeface="Arial" panose="020B0604020202020204" pitchFamily="34" charset="0"/>
                </a:rPr>
                <a:t>*</a:t>
              </a:r>
              <a:r>
                <a:rPr lang="en-US" sz="1800" b="1" i="1" baseline="-25000">
                  <a:latin typeface="Arial" panose="020B0604020202020204" pitchFamily="34" charset="0"/>
                </a:rPr>
                <a:t>F</a:t>
              </a:r>
              <a:r>
                <a:rPr lang="en-US" sz="1800" b="1" i="1">
                  <a:latin typeface="Arial" panose="020B0604020202020204" pitchFamily="34" charset="0"/>
                </a:rPr>
                <a:t> (</a:t>
              </a:r>
              <a:r>
                <a:rPr lang="en-US" sz="1800" b="1">
                  <a:latin typeface="Arial" panose="020B0604020202020204" pitchFamily="34" charset="0"/>
                </a:rPr>
                <a:t>1</a:t>
              </a:r>
              <a:r>
                <a:rPr lang="en-US" sz="1800" b="1" i="1">
                  <a:latin typeface="Arial" panose="020B0604020202020204" pitchFamily="34" charset="0"/>
                </a:rPr>
                <a:t> + t)</a:t>
              </a:r>
            </a:p>
          </p:txBody>
        </p:sp>
        <p:sp>
          <p:nvSpPr>
            <p:cNvPr id="100366" name="Line 18"/>
            <p:cNvSpPr>
              <a:spLocks noChangeShapeType="1"/>
            </p:cNvSpPr>
            <p:nvPr/>
          </p:nvSpPr>
          <p:spPr bwMode="auto">
            <a:xfrm>
              <a:off x="2880" y="2208"/>
              <a:ext cx="576" cy="144"/>
            </a:xfrm>
            <a:prstGeom prst="line">
              <a:avLst/>
            </a:prstGeom>
            <a:noFill/>
            <a:ln w="25400">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367" name="Line 19"/>
            <p:cNvSpPr>
              <a:spLocks noChangeShapeType="1"/>
            </p:cNvSpPr>
            <p:nvPr/>
          </p:nvSpPr>
          <p:spPr bwMode="auto">
            <a:xfrm flipV="1">
              <a:off x="2880" y="2352"/>
              <a:ext cx="576" cy="384"/>
            </a:xfrm>
            <a:prstGeom prst="line">
              <a:avLst/>
            </a:prstGeom>
            <a:noFill/>
            <a:ln w="25400">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973844" name="Rectangle 20"/>
          <p:cNvSpPr>
            <a:spLocks noChangeArrowheads="1"/>
          </p:cNvSpPr>
          <p:nvPr/>
        </p:nvSpPr>
        <p:spPr bwMode="auto">
          <a:xfrm>
            <a:off x="0" y="1295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sz="2400">
                <a:solidFill>
                  <a:srgbClr val="336699"/>
                </a:solidFill>
              </a:rPr>
              <a:t>A Tariff in a Small Country</a:t>
            </a:r>
          </a:p>
        </p:txBody>
      </p:sp>
      <p:sp>
        <p:nvSpPr>
          <p:cNvPr id="100363" name="Rectangle 21"/>
          <p:cNvSpPr>
            <a:spLocks noGrp="1" noChangeArrowheads="1"/>
          </p:cNvSpPr>
          <p:nvPr>
            <p:ph type="title"/>
          </p:nvPr>
        </p:nvSpPr>
        <p:spPr>
          <a:xfrm>
            <a:off x="76200" y="0"/>
            <a:ext cx="7772400" cy="1143000"/>
          </a:xfrm>
          <a:noFill/>
        </p:spPr>
        <p:txBody>
          <a:bodyPr/>
          <a:lstStyle/>
          <a:p>
            <a:r>
              <a:rPr lang="en-US" smtClean="0"/>
              <a:t>Tariff Analysis in General Equilibrium</a:t>
            </a:r>
          </a:p>
        </p:txBody>
      </p:sp>
      <p:sp>
        <p:nvSpPr>
          <p:cNvPr id="973846" name="Line 22"/>
          <p:cNvSpPr>
            <a:spLocks noChangeShapeType="1"/>
          </p:cNvSpPr>
          <p:nvPr/>
        </p:nvSpPr>
        <p:spPr bwMode="auto">
          <a:xfrm rot="301331">
            <a:off x="2438400" y="2757488"/>
            <a:ext cx="1905000" cy="1066800"/>
          </a:xfrm>
          <a:prstGeom prst="line">
            <a:avLst/>
          </a:prstGeom>
          <a:noFill/>
          <a:ln w="38100">
            <a:solidFill>
              <a:srgbClr val="3333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844"/>
                                        </p:tgtEl>
                                        <p:attrNameLst>
                                          <p:attrName>style.visibility</p:attrName>
                                        </p:attrNameLst>
                                      </p:cBhvr>
                                      <p:to>
                                        <p:strVal val="visible"/>
                                      </p:to>
                                    </p:set>
                                    <p:animEffect transition="in" filter="wipe(left)">
                                      <p:cBhvr>
                                        <p:cTn id="7" dur="500"/>
                                        <p:tgtEl>
                                          <p:spTgt spid="973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73831"/>
                                        </p:tgtEl>
                                        <p:attrNameLst>
                                          <p:attrName>style.visibility</p:attrName>
                                        </p:attrNameLst>
                                      </p:cBhvr>
                                      <p:to>
                                        <p:strVal val="visible"/>
                                      </p:to>
                                    </p:set>
                                    <p:animEffect transition="in" filter="wipe(up)">
                                      <p:cBhvr>
                                        <p:cTn id="17" dur="500"/>
                                        <p:tgtEl>
                                          <p:spTgt spid="9738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73832"/>
                                        </p:tgtEl>
                                        <p:attrNameLst>
                                          <p:attrName>style.visibility</p:attrName>
                                        </p:attrNameLst>
                                      </p:cBhvr>
                                      <p:to>
                                        <p:strVal val="visible"/>
                                      </p:to>
                                    </p:set>
                                    <p:animEffect transition="in" filter="wipe(up)">
                                      <p:cBhvr>
                                        <p:cTn id="27" dur="500"/>
                                        <p:tgtEl>
                                          <p:spTgt spid="9738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73846"/>
                                        </p:tgtEl>
                                        <p:attrNameLst>
                                          <p:attrName>style.visibility</p:attrName>
                                        </p:attrNameLst>
                                      </p:cBhvr>
                                      <p:to>
                                        <p:strVal val="visible"/>
                                      </p:to>
                                    </p:set>
                                    <p:animEffect transition="in" filter="wipe(up)">
                                      <p:cBhvr>
                                        <p:cTn id="32" dur="500"/>
                                        <p:tgtEl>
                                          <p:spTgt spid="9738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73837"/>
                                        </p:tgtEl>
                                        <p:attrNameLst>
                                          <p:attrName>style.visibility</p:attrName>
                                        </p:attrNameLst>
                                      </p:cBhvr>
                                      <p:to>
                                        <p:strVal val="visible"/>
                                      </p:to>
                                    </p:set>
                                    <p:animEffect transition="in" filter="dissolve">
                                      <p:cBhvr>
                                        <p:cTn id="37" dur="500"/>
                                        <p:tgtEl>
                                          <p:spTgt spid="97383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31" grpId="0" animBg="1"/>
      <p:bldP spid="973832" grpId="0" animBg="1"/>
      <p:bldP spid="973837" grpId="0" animBg="1"/>
      <p:bldP spid="973844" grpId="0" autoUpdateAnimBg="0"/>
      <p:bldP spid="973846"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195263" y="200025"/>
            <a:ext cx="7772400" cy="1143000"/>
          </a:xfrm>
        </p:spPr>
        <p:txBody>
          <a:bodyPr/>
          <a:lstStyle/>
          <a:p>
            <a:r>
              <a:rPr lang="en-US" b="1" smtClean="0"/>
              <a:t>State trading enterprises</a:t>
            </a:r>
            <a:endParaRPr lang="en-US" smtClean="0"/>
          </a:p>
        </p:txBody>
      </p:sp>
      <p:sp>
        <p:nvSpPr>
          <p:cNvPr id="103427" name="Content Placeholder 2"/>
          <p:cNvSpPr>
            <a:spLocks noGrp="1"/>
          </p:cNvSpPr>
          <p:nvPr>
            <p:ph idx="1"/>
          </p:nvPr>
        </p:nvSpPr>
        <p:spPr>
          <a:xfrm>
            <a:off x="685800" y="1528763"/>
            <a:ext cx="7772400" cy="4567237"/>
          </a:xfrm>
        </p:spPr>
        <p:txBody>
          <a:bodyPr/>
          <a:lstStyle/>
          <a:p>
            <a:r>
              <a:rPr lang="en-US" sz="2800" smtClean="0">
                <a:hlinkClick r:id="rId2"/>
              </a:rPr>
              <a:t>State trading enterprises</a:t>
            </a:r>
            <a:r>
              <a:rPr lang="en-US" sz="2800" smtClean="0"/>
              <a:t> (STEs) are defined as governmental and non-governmental enterprises, including marketing boards, which deal with goods for export and/or import. Article XVII of the GATT 1994 is the principal provision dealing with state trading enterprises and their operations.</a:t>
            </a:r>
          </a:p>
          <a:p>
            <a:r>
              <a:rPr lang="en-US" sz="2800" smtClean="0"/>
              <a:t>Work on this subject in the WTO is undertaken mainly by the Working Party on State Trading Enterprises.</a:t>
            </a:r>
          </a:p>
          <a:p>
            <a:pPr lvl="1"/>
            <a:r>
              <a:rPr lang="en-US" smtClean="0"/>
              <a:t>From www.wto.org/</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 y="0"/>
            <a:ext cx="7772400" cy="1143000"/>
          </a:xfrm>
        </p:spPr>
        <p:txBody>
          <a:bodyPr/>
          <a:lstStyle/>
          <a:p>
            <a:r>
              <a:rPr lang="en-US" smtClean="0"/>
              <a:t> </a:t>
            </a:r>
            <a:br>
              <a:rPr lang="en-US" smtClean="0"/>
            </a:br>
            <a:r>
              <a:rPr lang="en-US" smtClean="0"/>
              <a:t> </a:t>
            </a:r>
            <a:r>
              <a:rPr lang="en-US" sz="3600" smtClean="0">
                <a:solidFill>
                  <a:srgbClr val="336699"/>
                </a:solidFill>
              </a:rPr>
              <a:t>Effects of Alternative Trade Policies</a:t>
            </a:r>
          </a:p>
        </p:txBody>
      </p:sp>
      <p:grpSp>
        <p:nvGrpSpPr>
          <p:cNvPr id="2" name="Group 4"/>
          <p:cNvGrpSpPr>
            <a:grpSpLocks/>
          </p:cNvGrpSpPr>
          <p:nvPr/>
        </p:nvGrpSpPr>
        <p:grpSpPr bwMode="auto">
          <a:xfrm>
            <a:off x="228600" y="1524000"/>
            <a:ext cx="8686800" cy="4191000"/>
            <a:chOff x="432" y="1528"/>
            <a:chExt cx="4896" cy="2072"/>
          </a:xfrm>
        </p:grpSpPr>
        <p:pic>
          <p:nvPicPr>
            <p:cNvPr id="104452" name="Picture 5" descr="T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 y="1528"/>
              <a:ext cx="4896" cy="2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3" name="Picture 6" descr="T5-1"/>
            <p:cNvPicPr>
              <a:picLocks noChangeAspect="1" noChangeArrowheads="1"/>
            </p:cNvPicPr>
            <p:nvPr/>
          </p:nvPicPr>
          <p:blipFill>
            <a:blip r:embed="rId4">
              <a:extLst>
                <a:ext uri="{28A0092B-C50C-407E-A947-70E740481C1C}">
                  <a14:useLocalDpi xmlns:a14="http://schemas.microsoft.com/office/drawing/2010/main" val="0"/>
                </a:ext>
              </a:extLst>
            </a:blip>
            <a:srcRect t="78651" b="11237"/>
            <a:stretch>
              <a:fillRect/>
            </a:stretch>
          </p:blipFill>
          <p:spPr bwMode="auto">
            <a:xfrm>
              <a:off x="432" y="3501"/>
              <a:ext cx="4896"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M_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M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000000"/>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M_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M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M_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M_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M_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M_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M_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Office\Templates\L-M_TEMPLATE.pot</Template>
  <TotalTime>46320091</TotalTime>
  <Pages>42</Pages>
  <Words>7402</Words>
  <Application>Microsoft Office PowerPoint</Application>
  <PresentationFormat>On-screen Show (4:3)</PresentationFormat>
  <Paragraphs>1321</Paragraphs>
  <Slides>108</Slides>
  <Notes>91</Notes>
  <HiddenSlides>44</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108</vt:i4>
      </vt:variant>
    </vt:vector>
  </HeadingPairs>
  <TitlesOfParts>
    <vt:vector size="114" baseType="lpstr">
      <vt:lpstr>Arial</vt:lpstr>
      <vt:lpstr>Times New Roman</vt:lpstr>
      <vt:lpstr>L-M_TEMPLATE</vt:lpstr>
      <vt:lpstr>Clip</vt:lpstr>
      <vt:lpstr>MathType Equation</vt:lpstr>
      <vt:lpstr>Document</vt:lpstr>
      <vt:lpstr>The Instruments of Trade Policy: Part II, Non-tariff Barriers</vt:lpstr>
      <vt:lpstr>Learning Objectives</vt:lpstr>
      <vt:lpstr>Learning Objectives</vt:lpstr>
      <vt:lpstr>Non-tariff Barriers</vt:lpstr>
      <vt:lpstr>Non-tariff Barriers </vt:lpstr>
      <vt:lpstr>Non-tariff Barriers</vt:lpstr>
      <vt:lpstr>Non-tariff Barriers</vt:lpstr>
      <vt:lpstr>More Non-tariff Barriers</vt:lpstr>
      <vt:lpstr>International Commodity Agreements, ICA</vt:lpstr>
      <vt:lpstr>Multifibre Arrangement, MFA</vt:lpstr>
      <vt:lpstr>Cartels</vt:lpstr>
      <vt:lpstr>Deadweight Loss from Monopoly</vt:lpstr>
      <vt:lpstr>Rules and Regulations</vt:lpstr>
      <vt:lpstr>Local Content Requirement</vt:lpstr>
      <vt:lpstr>Border Tax Adjustments</vt:lpstr>
      <vt:lpstr>“Voluntary” Import Expansion</vt:lpstr>
      <vt:lpstr>Non-tariff Barriers</vt:lpstr>
      <vt:lpstr>Learning Objectives</vt:lpstr>
      <vt:lpstr>Welfare Cost of a Quota  on Imports -- Small Country</vt:lpstr>
      <vt:lpstr>Welfare Cost of a Quota  on Imports -- Small Country</vt:lpstr>
      <vt:lpstr>Welfare Cost of a Quota  When gov’t auctions licenses</vt:lpstr>
      <vt:lpstr>Welfare Cost of a Quota When gov’t auctions licenses</vt:lpstr>
      <vt:lpstr>Practice Welfare Analysis</vt:lpstr>
      <vt:lpstr>Practice Welfare Analysis</vt:lpstr>
      <vt:lpstr>The Effects of a Tariff Large Country</vt:lpstr>
      <vt:lpstr>The Effects of a Tariff Large Country</vt:lpstr>
      <vt:lpstr>The Effects of a Quota Large Country</vt:lpstr>
      <vt:lpstr>The Effects of a Quota Large Country</vt:lpstr>
      <vt:lpstr>Are tariffs and quotas equivalent in their welfare effects?</vt:lpstr>
      <vt:lpstr>Are tariffs and quotas equivalent in their welfare effects?</vt:lpstr>
      <vt:lpstr>Welfare Cost of a Quota  If the quota rights are given to foreigners</vt:lpstr>
      <vt:lpstr>Welfare Cost of a Quota  If the quota rights are given to foreigners</vt:lpstr>
      <vt:lpstr>Welfare Cost of a Quota Rent seeking may absorb the rents</vt:lpstr>
      <vt:lpstr>Welfare Cost of a Quota Rent seeking may absorb the rents</vt:lpstr>
      <vt:lpstr>When Demand Grows . . .</vt:lpstr>
      <vt:lpstr>When demand grows, quota welfare costs (b+c+d) grow</vt:lpstr>
      <vt:lpstr>When demand grows,  tariff welfare cost (b+d) changes little</vt:lpstr>
      <vt:lpstr>Tariffs and Quotas Compared under Imperfect Competition</vt:lpstr>
      <vt:lpstr>Review: Monopoly’s Q and P</vt:lpstr>
      <vt:lpstr>Domestic Monopoly (in Autarky) in Comparative Disadvantage Good</vt:lpstr>
      <vt:lpstr>Monopoly Broken by Trade imports = 1800 cars/year</vt:lpstr>
      <vt:lpstr>Monopoly Remains with Quota quota = 1800 cars/year</vt:lpstr>
      <vt:lpstr>Tariff and Quota Compared under Imperfect Competition</vt:lpstr>
      <vt:lpstr>Your turn!</vt:lpstr>
      <vt:lpstr>Monopoly with tariff or quota</vt:lpstr>
      <vt:lpstr>Learning Objectives</vt:lpstr>
      <vt:lpstr>Welfare Cost of a VER Small Country</vt:lpstr>
      <vt:lpstr>Welfare Cost of a VER</vt:lpstr>
      <vt:lpstr>Voluntary Export Restraints</vt:lpstr>
      <vt:lpstr>Learning Objectives</vt:lpstr>
      <vt:lpstr>Welfare effects of a domestic production subsidy</vt:lpstr>
      <vt:lpstr>Welfare effects of a domestic production subsidy</vt:lpstr>
      <vt:lpstr>Welfare effects of a domestic production subsidy</vt:lpstr>
      <vt:lpstr>Welfare Cost of Production Subsidies, Tariffs and Quotas</vt:lpstr>
      <vt:lpstr>Learning Objectives</vt:lpstr>
      <vt:lpstr>Export Subsidy -- Large Country</vt:lpstr>
      <vt:lpstr>Export Subsidy -- Large Country</vt:lpstr>
      <vt:lpstr>Welfare Cost -- Export Subsidy Large Country Case</vt:lpstr>
      <vt:lpstr>Welfare Cost -- Export Subsidy Large Country Case</vt:lpstr>
      <vt:lpstr>Europe’s Common Agricultural Program </vt:lpstr>
      <vt:lpstr>EU’s Budget Compared to its Gross National Income, GNI</vt:lpstr>
      <vt:lpstr>The EU was the 2nd largest sugar exporter in 2000.</vt:lpstr>
      <vt:lpstr>Learning Objectives</vt:lpstr>
      <vt:lpstr>What do we mean by valid?</vt:lpstr>
      <vt:lpstr>Aristotelian logic </vt:lpstr>
      <vt:lpstr>Syllogism -- Defined</vt:lpstr>
      <vt:lpstr>Syllogism -- Example</vt:lpstr>
      <vt:lpstr>Aristotle </vt:lpstr>
      <vt:lpstr>What do we mean by valid?</vt:lpstr>
      <vt:lpstr>Arguments</vt:lpstr>
      <vt:lpstr>Deductive Arguments</vt:lpstr>
      <vt:lpstr>Inductive Arguments</vt:lpstr>
      <vt:lpstr>Are these arguments valid?</vt:lpstr>
      <vt:lpstr>Are these arguments valid?</vt:lpstr>
      <vt:lpstr>The Case Against Protection</vt:lpstr>
      <vt:lpstr>The Case Against Protection</vt:lpstr>
      <vt:lpstr>Valid Arguments</vt:lpstr>
      <vt:lpstr>The Case Against Protection</vt:lpstr>
      <vt:lpstr>The Case Against Protection</vt:lpstr>
      <vt:lpstr>The Case Against Protection</vt:lpstr>
      <vt:lpstr>The Case Against Protection</vt:lpstr>
      <vt:lpstr>Proposition:</vt:lpstr>
      <vt:lpstr>The domestic market failure argument for a tariff</vt:lpstr>
      <vt:lpstr>The domestic market failure argument for a tariff</vt:lpstr>
      <vt:lpstr>The domestic market failure argument for a tariff</vt:lpstr>
      <vt:lpstr>Are these arguments for protection valid? …sound?</vt:lpstr>
      <vt:lpstr>NEXT TOPIC</vt:lpstr>
      <vt:lpstr>Welfare: Quota &amp; Tariff Small Country</vt:lpstr>
      <vt:lpstr>Why Is International Trade Restricted?</vt:lpstr>
      <vt:lpstr>Why Is International Trade Restricted?</vt:lpstr>
      <vt:lpstr>Why Is International Trade Restricted?</vt:lpstr>
      <vt:lpstr>Learning Objectives</vt:lpstr>
      <vt:lpstr>Gains from Trade in Reality</vt:lpstr>
      <vt:lpstr>Gains from Trade in Reality</vt:lpstr>
      <vt:lpstr>Sanctions</vt:lpstr>
      <vt:lpstr>Tariff Analysis in General Equilibrium</vt:lpstr>
      <vt:lpstr>Tariff Analysis in General Equilibrium</vt:lpstr>
      <vt:lpstr>State trading enterprises</vt:lpstr>
      <vt:lpstr>   Effects of Alternative Trade Policies</vt:lpstr>
      <vt:lpstr>Corruption</vt:lpstr>
      <vt:lpstr>Corruption</vt:lpstr>
      <vt:lpstr>PowerPoint Presentation</vt:lpstr>
      <vt:lpstr>PowerPoint Presentation</vt:lpstr>
      <vt:lpstr>PowerPoint Presentation</vt:lpstr>
      <vt:lpstr>PowerPoint Presentation</vt:lpstr>
      <vt:lpstr>Dumping: International price discrimination</vt:lpstr>
      <vt:lpstr>When Supply Grows . . .</vt:lpstr>
      <vt:lpstr>Welfare effects of a domestic production subsidy</vt:lpstr>
    </vt:vector>
  </TitlesOfParts>
  <Company>CBA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International Economics</dc:subject>
  <dc:creator>John D. Eastwood</dc:creator>
  <cp:keywords/>
  <dc:description/>
  <cp:lastModifiedBy>Andrew Parkes</cp:lastModifiedBy>
  <cp:revision>489</cp:revision>
  <cp:lastPrinted>1999-02-20T00:44:37Z</cp:lastPrinted>
  <dcterms:created xsi:type="dcterms:W3CDTF">1997-06-16T14:53:50Z</dcterms:created>
  <dcterms:modified xsi:type="dcterms:W3CDTF">2018-10-02T14:00:40Z</dcterms:modified>
</cp:coreProperties>
</file>